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58" r:id="rId3"/>
    <p:sldId id="376" r:id="rId4"/>
    <p:sldId id="377" r:id="rId5"/>
    <p:sldId id="378" r:id="rId6"/>
    <p:sldId id="379" r:id="rId7"/>
    <p:sldId id="380" r:id="rId8"/>
    <p:sldId id="510" r:id="rId9"/>
    <p:sldId id="511" r:id="rId10"/>
    <p:sldId id="512" r:id="rId11"/>
    <p:sldId id="513" r:id="rId12"/>
    <p:sldId id="432" r:id="rId13"/>
    <p:sldId id="425" r:id="rId14"/>
    <p:sldId id="426" r:id="rId15"/>
    <p:sldId id="428" r:id="rId16"/>
    <p:sldId id="433" r:id="rId17"/>
    <p:sldId id="447" r:id="rId18"/>
    <p:sldId id="436" r:id="rId19"/>
    <p:sldId id="437" r:id="rId20"/>
    <p:sldId id="438" r:id="rId21"/>
    <p:sldId id="439" r:id="rId22"/>
    <p:sldId id="448" r:id="rId23"/>
    <p:sldId id="440" r:id="rId24"/>
    <p:sldId id="441" r:id="rId25"/>
    <p:sldId id="442" r:id="rId26"/>
    <p:sldId id="443" r:id="rId27"/>
    <p:sldId id="444" r:id="rId28"/>
    <p:sldId id="445" r:id="rId29"/>
    <p:sldId id="516" r:id="rId30"/>
    <p:sldId id="517" r:id="rId31"/>
    <p:sldId id="453" r:id="rId32"/>
    <p:sldId id="454" r:id="rId33"/>
    <p:sldId id="459" r:id="rId34"/>
    <p:sldId id="518" r:id="rId35"/>
    <p:sldId id="462" r:id="rId36"/>
    <p:sldId id="463" r:id="rId37"/>
    <p:sldId id="461" r:id="rId38"/>
    <p:sldId id="465" r:id="rId39"/>
    <p:sldId id="466" r:id="rId40"/>
    <p:sldId id="467" r:id="rId41"/>
    <p:sldId id="468" r:id="rId42"/>
    <p:sldId id="519" r:id="rId43"/>
    <p:sldId id="472" r:id="rId44"/>
    <p:sldId id="473" r:id="rId45"/>
    <p:sldId id="477" r:id="rId46"/>
    <p:sldId id="476" r:id="rId47"/>
    <p:sldId id="479" r:id="rId48"/>
    <p:sldId id="481" r:id="rId49"/>
    <p:sldId id="482" r:id="rId50"/>
    <p:sldId id="521" r:id="rId51"/>
    <p:sldId id="485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7" r:id="rId61"/>
    <p:sldId id="496" r:id="rId62"/>
    <p:sldId id="487" r:id="rId63"/>
    <p:sldId id="498" r:id="rId64"/>
    <p:sldId id="499" r:id="rId65"/>
    <p:sldId id="500" r:id="rId66"/>
    <p:sldId id="501" r:id="rId67"/>
    <p:sldId id="502" r:id="rId68"/>
    <p:sldId id="503" r:id="rId69"/>
    <p:sldId id="514" r:id="rId70"/>
    <p:sldId id="515" r:id="rId71"/>
    <p:sldId id="504" r:id="rId72"/>
    <p:sldId id="505" r:id="rId73"/>
    <p:sldId id="506" r:id="rId74"/>
    <p:sldId id="507" r:id="rId75"/>
    <p:sldId id="385" r:id="rId76"/>
    <p:sldId id="508" r:id="rId77"/>
    <p:sldId id="50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4719"/>
  </p:normalViewPr>
  <p:slideViewPr>
    <p:cSldViewPr snapToObjects="1">
      <p:cViewPr varScale="1">
        <p:scale>
          <a:sx n="147" d="100"/>
          <a:sy n="147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5D11C-A000-9242-84A9-48B920106DC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F50B9-50D7-A24E-BE4E-8246FE27A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1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of </a:t>
            </a:r>
            <a:r>
              <a:rPr lang="en-US" dirty="0"/>
              <a:t>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F46F2-2DB5-B444-9B44-650AAAF99CA0}" type="slidenum">
              <a:rPr lang="en-US"/>
              <a:pPr/>
              <a:t>75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B511B-C64E-8B47-96AD-FD8637DDC681}" type="slidenum">
              <a:rPr lang="en-US"/>
              <a:pPr/>
              <a:t>8</a:t>
            </a:fld>
            <a:endParaRPr lang="en-US"/>
          </a:p>
        </p:txBody>
      </p:sp>
      <p:sp>
        <p:nvSpPr>
          <p:cNvPr id="37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267969-EEBE-A946-A56E-2F425E1BF0B3}" type="slidenum">
              <a:rPr lang="en-US"/>
              <a:pPr/>
              <a:t>10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17EA2-A314-044E-89FB-146EC50556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0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90.png"/><Relationship Id="rId5" Type="http://schemas.openxmlformats.org/officeDocument/2006/relationships/image" Target="../media/image15.emf"/><Relationship Id="rId10" Type="http://schemas.openxmlformats.org/officeDocument/2006/relationships/image" Target="../media/image17.e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9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6.png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7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5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4.emf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31.emf"/><Relationship Id="rId9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6.e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54.bin"/><Relationship Id="rId3" Type="http://schemas.openxmlformats.org/officeDocument/2006/relationships/image" Target="../media/image39.emf"/><Relationship Id="rId21" Type="http://schemas.openxmlformats.org/officeDocument/2006/relationships/image" Target="../media/image44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31.emf"/><Relationship Id="rId25" Type="http://schemas.openxmlformats.org/officeDocument/2006/relationships/image" Target="../media/image33.emf"/><Relationship Id="rId2" Type="http://schemas.openxmlformats.org/officeDocument/2006/relationships/oleObject" Target="../embeddings/oleObject42.bin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29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2.emf"/><Relationship Id="rId24" Type="http://schemas.openxmlformats.org/officeDocument/2006/relationships/oleObject" Target="../embeddings/oleObject53.bin"/><Relationship Id="rId32" Type="http://schemas.openxmlformats.org/officeDocument/2006/relationships/image" Target="../media/image55.png"/><Relationship Id="rId5" Type="http://schemas.openxmlformats.org/officeDocument/2006/relationships/image" Target="../media/image40.emf"/><Relationship Id="rId15" Type="http://schemas.openxmlformats.org/officeDocument/2006/relationships/image" Target="../media/image30.emf"/><Relationship Id="rId23" Type="http://schemas.openxmlformats.org/officeDocument/2006/relationships/image" Target="../media/image32.emf"/><Relationship Id="rId28" Type="http://schemas.openxmlformats.org/officeDocument/2006/relationships/oleObject" Target="../embeddings/oleObject55.bin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43.emf"/><Relationship Id="rId31" Type="http://schemas.openxmlformats.org/officeDocument/2006/relationships/image" Target="../media/image54.pn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8.bin"/><Relationship Id="rId22" Type="http://schemas.openxmlformats.org/officeDocument/2006/relationships/oleObject" Target="../embeddings/oleObject52.bin"/><Relationship Id="rId27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37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1.bin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36.emf"/><Relationship Id="rId5" Type="http://schemas.openxmlformats.org/officeDocument/2006/relationships/image" Target="../media/image32.emf"/><Relationship Id="rId15" Type="http://schemas.openxmlformats.org/officeDocument/2006/relationships/image" Target="../media/image56.png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37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7.bin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36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61.png"/><Relationship Id="rId5" Type="http://schemas.openxmlformats.org/officeDocument/2006/relationships/image" Target="../media/image49.e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63.png"/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66.e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65.emf"/><Relationship Id="rId1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12" Type="http://schemas.openxmlformats.org/officeDocument/2006/relationships/oleObject" Target="../embeddings/oleObject84.bin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5" Type="http://schemas.openxmlformats.org/officeDocument/2006/relationships/image" Target="../media/image73.e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70.emf"/><Relationship Id="rId14" Type="http://schemas.openxmlformats.org/officeDocument/2006/relationships/oleObject" Target="../embeddings/oleObject8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9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9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9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9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72.emf"/><Relationship Id="rId10" Type="http://schemas.openxmlformats.org/officeDocument/2006/relationships/image" Target="../media/image76.emf"/><Relationship Id="rId4" Type="http://schemas.openxmlformats.org/officeDocument/2006/relationships/oleObject" Target="../embeddings/oleObject102.bin"/><Relationship Id="rId9" Type="http://schemas.openxmlformats.org/officeDocument/2006/relationships/oleObject" Target="../embeddings/oleObject10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107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74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72.emf"/><Relationship Id="rId10" Type="http://schemas.openxmlformats.org/officeDocument/2006/relationships/image" Target="../media/image76.emf"/><Relationship Id="rId4" Type="http://schemas.openxmlformats.org/officeDocument/2006/relationships/oleObject" Target="../embeddings/oleObject109.bin"/><Relationship Id="rId9" Type="http://schemas.openxmlformats.org/officeDocument/2006/relationships/oleObject" Target="../embeddings/oleObject11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14.bin"/><Relationship Id="rId9" Type="http://schemas.openxmlformats.org/officeDocument/2006/relationships/oleObject" Target="../embeddings/oleObject11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1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2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80.emf"/><Relationship Id="rId7" Type="http://schemas.openxmlformats.org/officeDocument/2006/relationships/oleObject" Target="../embeddings/oleObject124.bin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1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126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David Kauchak</a:t>
            </a:r>
          </a:p>
          <a:p>
            <a:r>
              <a:rPr lang="en-US" dirty="0"/>
              <a:t>CS158 –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762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Training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40222" y="1754188"/>
            <a:ext cx="8001000" cy="2898775"/>
            <a:chOff x="0" y="1463"/>
            <a:chExt cx="5040" cy="1826"/>
          </a:xfrm>
        </p:grpSpPr>
        <p:sp>
          <p:nvSpPr>
            <p:cNvPr id="94232" name="Oval 5"/>
            <p:cNvSpPr>
              <a:spLocks noChangeAspect="1" noChangeArrowheads="1"/>
            </p:cNvSpPr>
            <p:nvPr/>
          </p:nvSpPr>
          <p:spPr bwMode="auto">
            <a:xfrm>
              <a:off x="1559" y="1463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3" name="Text Box 8"/>
            <p:cNvSpPr txBox="1">
              <a:spLocks noChangeArrowheads="1"/>
            </p:cNvSpPr>
            <p:nvPr/>
          </p:nvSpPr>
          <p:spPr bwMode="auto">
            <a:xfrm>
              <a:off x="0" y="16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94234" name="Oval 10"/>
            <p:cNvSpPr>
              <a:spLocks noChangeAspect="1" noChangeArrowheads="1"/>
            </p:cNvSpPr>
            <p:nvPr/>
          </p:nvSpPr>
          <p:spPr bwMode="auto">
            <a:xfrm>
              <a:off x="3335" y="1920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5" name="Oval 11"/>
            <p:cNvSpPr>
              <a:spLocks noChangeAspect="1" noChangeArrowheads="1"/>
            </p:cNvSpPr>
            <p:nvPr/>
          </p:nvSpPr>
          <p:spPr bwMode="auto">
            <a:xfrm>
              <a:off x="1607" y="2592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6" name="Text Box 12"/>
            <p:cNvSpPr txBox="1">
              <a:spLocks noChangeArrowheads="1"/>
            </p:cNvSpPr>
            <p:nvPr/>
          </p:nvSpPr>
          <p:spPr bwMode="auto">
            <a:xfrm>
              <a:off x="0" y="28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94237" name="Text Box 13"/>
            <p:cNvSpPr txBox="1">
              <a:spLocks noChangeArrowheads="1"/>
            </p:cNvSpPr>
            <p:nvPr/>
          </p:nvSpPr>
          <p:spPr bwMode="auto">
            <a:xfrm>
              <a:off x="672" y="1507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FF0000"/>
                  </a:solidFill>
                </a:rPr>
                <a:t>?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endParaRPr lang="en-US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94238" name="Line 16"/>
            <p:cNvSpPr>
              <a:spLocks noChangeShapeType="1"/>
            </p:cNvSpPr>
            <p:nvPr/>
          </p:nvSpPr>
          <p:spPr bwMode="auto">
            <a:xfrm>
              <a:off x="624" y="1824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9" name="Line 17"/>
            <p:cNvSpPr>
              <a:spLocks noChangeShapeType="1"/>
            </p:cNvSpPr>
            <p:nvPr/>
          </p:nvSpPr>
          <p:spPr bwMode="auto">
            <a:xfrm>
              <a:off x="624" y="1920"/>
              <a:ext cx="96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0" name="Line 18"/>
            <p:cNvSpPr>
              <a:spLocks noChangeShapeType="1"/>
            </p:cNvSpPr>
            <p:nvPr/>
          </p:nvSpPr>
          <p:spPr bwMode="auto">
            <a:xfrm>
              <a:off x="624" y="297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1" name="Line 19"/>
            <p:cNvSpPr>
              <a:spLocks noChangeShapeType="1"/>
            </p:cNvSpPr>
            <p:nvPr/>
          </p:nvSpPr>
          <p:spPr bwMode="auto">
            <a:xfrm flipV="1">
              <a:off x="624" y="1920"/>
              <a:ext cx="864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8" name="Line 26"/>
            <p:cNvSpPr>
              <a:spLocks noChangeShapeType="1"/>
            </p:cNvSpPr>
            <p:nvPr/>
          </p:nvSpPr>
          <p:spPr bwMode="auto">
            <a:xfrm>
              <a:off x="2304" y="1872"/>
              <a:ext cx="100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9" name="Line 27"/>
            <p:cNvSpPr>
              <a:spLocks noChangeShapeType="1"/>
            </p:cNvSpPr>
            <p:nvPr/>
          </p:nvSpPr>
          <p:spPr bwMode="auto">
            <a:xfrm flipV="1">
              <a:off x="2352" y="2448"/>
              <a:ext cx="100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50" name="Line 28"/>
            <p:cNvSpPr>
              <a:spLocks noChangeShapeType="1"/>
            </p:cNvSpPr>
            <p:nvPr/>
          </p:nvSpPr>
          <p:spPr bwMode="auto">
            <a:xfrm>
              <a:off x="4080" y="2304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4346" name="Group 7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403352"/>
              </p:ext>
            </p:extLst>
          </p:nvPr>
        </p:nvGraphicFramePr>
        <p:xfrm>
          <a:off x="5927230" y="4343400"/>
          <a:ext cx="2971800" cy="2286000"/>
        </p:xfrm>
        <a:graphic>
          <a:graphicData uri="http://schemas.openxmlformats.org/drawingml/2006/table">
            <a:tbl>
              <a:tblPr/>
              <a:tblGrid>
                <a:gridCol w="63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xor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231" name="Rectangle 75"/>
          <p:cNvSpPr>
            <a:spLocks noChangeArrowheads="1"/>
          </p:cNvSpPr>
          <p:nvPr/>
        </p:nvSpPr>
        <p:spPr bwMode="auto">
          <a:xfrm>
            <a:off x="6629400" y="2362200"/>
            <a:ext cx="2011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Output = x</a:t>
            </a:r>
            <a:r>
              <a:rPr lang="en-US" sz="1800" baseline="-25000"/>
              <a:t>1</a:t>
            </a:r>
            <a:r>
              <a:rPr lang="en-US" sz="1800" b="1"/>
              <a:t> xor </a:t>
            </a:r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48000" y="2066764"/>
            <a:ext cx="498276" cy="438471"/>
            <a:chOff x="2951262" y="2307211"/>
            <a:chExt cx="498276" cy="438471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048000" y="3860640"/>
            <a:ext cx="498276" cy="438471"/>
            <a:chOff x="2951262" y="2307211"/>
            <a:chExt cx="498276" cy="43847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791200" y="2792093"/>
            <a:ext cx="498276" cy="438471"/>
            <a:chOff x="2951262" y="2307211"/>
            <a:chExt cx="498276" cy="438471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1491448" y="2403476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1383222" y="3200471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638292" y="366243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4289934" y="209629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4564587" y="3694113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9826" y="2831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36456" y="46598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95537" y="3593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803" y="5786735"/>
            <a:ext cx="385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learn the weights?</a:t>
            </a:r>
          </a:p>
        </p:txBody>
      </p:sp>
    </p:spTree>
    <p:extLst>
      <p:ext uri="{BB962C8B-B14F-4D97-AF65-F5344CB8AC3E}">
        <p14:creationId xmlns:p14="http://schemas.microsoft.com/office/powerpoint/2010/main" val="311067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multilayer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FF6600"/>
                </a:solidFill>
              </a:rPr>
              <a:t>Challenge:</a:t>
            </a:r>
            <a:r>
              <a:rPr lang="en-US" sz="2400" dirty="0"/>
              <a:t> for multilayer networks, we don’t know what the expected output/error is for the internal nodes!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7200" y="475083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expected output?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369238" y="4708712"/>
            <a:ext cx="1752600" cy="533400"/>
          </a:xfrm>
          <a:prstGeom prst="rect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3000" y="6172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perceptron/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linear model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69864" y="6244152"/>
            <a:ext cx="20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neural network</a:t>
            </a:r>
          </a:p>
        </p:txBody>
      </p:sp>
      <p:sp>
        <p:nvSpPr>
          <p:cNvPr id="71" name="Oval 12"/>
          <p:cNvSpPr>
            <a:spLocks noChangeArrowheads="1"/>
          </p:cNvSpPr>
          <p:nvPr/>
        </p:nvSpPr>
        <p:spPr bwMode="auto">
          <a:xfrm>
            <a:off x="1797237" y="5226237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2" name="Straight Arrow Connector 71"/>
          <p:cNvCxnSpPr>
            <a:endCxn id="71" idx="1"/>
          </p:cNvCxnSpPr>
          <p:nvPr/>
        </p:nvCxnSpPr>
        <p:spPr bwMode="auto">
          <a:xfrm rot="16200000" flipH="1">
            <a:off x="13335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endCxn id="71" idx="0"/>
          </p:cNvCxnSpPr>
          <p:nvPr/>
        </p:nvCxnSpPr>
        <p:spPr bwMode="auto">
          <a:xfrm rot="5400000">
            <a:off x="1682937" y="4959537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>
            <a:endCxn id="71" idx="7"/>
          </p:cNvCxnSpPr>
          <p:nvPr/>
        </p:nvCxnSpPr>
        <p:spPr bwMode="auto">
          <a:xfrm rot="5400000">
            <a:off x="19431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1" idx="4"/>
          </p:cNvCxnSpPr>
          <p:nvPr/>
        </p:nvCxnSpPr>
        <p:spPr bwMode="auto">
          <a:xfrm rot="5400000">
            <a:off x="1797237" y="5683437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1369654" y="478161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76400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23571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9" name="Oval 12"/>
          <p:cNvSpPr>
            <a:spLocks noChangeArrowheads="1"/>
          </p:cNvSpPr>
          <p:nvPr/>
        </p:nvSpPr>
        <p:spPr bwMode="auto">
          <a:xfrm>
            <a:off x="65216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Oval 12"/>
          <p:cNvSpPr>
            <a:spLocks noChangeArrowheads="1"/>
          </p:cNvSpPr>
          <p:nvPr/>
        </p:nvSpPr>
        <p:spPr bwMode="auto">
          <a:xfrm>
            <a:off x="71312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12"/>
          <p:cNvSpPr>
            <a:spLocks noChangeArrowheads="1"/>
          </p:cNvSpPr>
          <p:nvPr/>
        </p:nvSpPr>
        <p:spPr bwMode="auto">
          <a:xfrm>
            <a:off x="77408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12"/>
          <p:cNvSpPr>
            <a:spLocks noChangeArrowheads="1"/>
          </p:cNvSpPr>
          <p:nvPr/>
        </p:nvSpPr>
        <p:spPr bwMode="auto">
          <a:xfrm>
            <a:off x="7131237" y="56388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" name="Straight Arrow Connector 82"/>
          <p:cNvCxnSpPr>
            <a:stCxn id="79" idx="5"/>
            <a:endCxn id="82" idx="1"/>
          </p:cNvCxnSpPr>
          <p:nvPr/>
        </p:nvCxnSpPr>
        <p:spPr bwMode="auto">
          <a:xfrm rot="16200000" flipH="1">
            <a:off x="66675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80" idx="4"/>
            <a:endCxn id="82" idx="0"/>
          </p:cNvCxnSpPr>
          <p:nvPr/>
        </p:nvCxnSpPr>
        <p:spPr bwMode="auto">
          <a:xfrm rot="5400000">
            <a:off x="7016937" y="5372102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/>
          <p:cNvCxnSpPr>
            <a:stCxn id="81" idx="3"/>
            <a:endCxn id="82" idx="7"/>
          </p:cNvCxnSpPr>
          <p:nvPr/>
        </p:nvCxnSpPr>
        <p:spPr bwMode="auto">
          <a:xfrm rot="5400000">
            <a:off x="72771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>
            <a:endCxn id="79" idx="0"/>
          </p:cNvCxnSpPr>
          <p:nvPr/>
        </p:nvCxnSpPr>
        <p:spPr bwMode="auto">
          <a:xfrm rot="16200000" flipH="1">
            <a:off x="62930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Straight Arrow Connector 86"/>
          <p:cNvCxnSpPr>
            <a:endCxn id="79" idx="0"/>
          </p:cNvCxnSpPr>
          <p:nvPr/>
        </p:nvCxnSpPr>
        <p:spPr bwMode="auto">
          <a:xfrm rot="5400000">
            <a:off x="64835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16200000" flipH="1">
            <a:off x="6902637" y="441960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rot="5400000">
            <a:off x="7093137" y="4381501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rot="16200000" flipH="1">
            <a:off x="75122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rot="5400000">
            <a:off x="77027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82" idx="4"/>
          </p:cNvCxnSpPr>
          <p:nvPr/>
        </p:nvCxnSpPr>
        <p:spPr bwMode="auto">
          <a:xfrm rot="5400000">
            <a:off x="7131237" y="609600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657122" y="5193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10400" y="51054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57571" y="51170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509971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724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628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34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53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2484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52800" y="3810000"/>
            <a:ext cx="356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 we learn these weights?</a:t>
            </a:r>
          </a:p>
        </p:txBody>
      </p:sp>
    </p:spTree>
    <p:extLst>
      <p:ext uri="{BB962C8B-B14F-4D97-AF65-F5344CB8AC3E}">
        <p14:creationId xmlns:p14="http://schemas.microsoft.com/office/powerpoint/2010/main" val="104067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weights for the output layer based on the error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2111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62000" y="4114800"/>
            <a:ext cx="16002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4495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the actual error here</a:t>
            </a:r>
          </a:p>
        </p:txBody>
      </p:sp>
    </p:spTree>
    <p:extLst>
      <p:ext uri="{BB962C8B-B14F-4D97-AF65-F5344CB8AC3E}">
        <p14:creationId xmlns:p14="http://schemas.microsoft.com/office/powerpoint/2010/main" val="3827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685800" y="3048000"/>
            <a:ext cx="18288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3200399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idea: propagate the error back to this layer</a:t>
            </a:r>
          </a:p>
        </p:txBody>
      </p:sp>
    </p:spTree>
    <p:extLst>
      <p:ext uri="{BB962C8B-B14F-4D97-AF65-F5344CB8AC3E}">
        <p14:creationId xmlns:p14="http://schemas.microsoft.com/office/powerpoint/2010/main" val="19396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03013" y="3337720"/>
            <a:ext cx="1524000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25" idx="6"/>
          </p:cNvCxnSpPr>
          <p:nvPr/>
        </p:nvCxnSpPr>
        <p:spPr bwMode="auto">
          <a:xfrm flipV="1">
            <a:off x="2427013" y="3337720"/>
            <a:ext cx="25908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3" y="3490120"/>
            <a:ext cx="129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36713" y="478552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error for node is ~ </a:t>
            </a:r>
            <a:r>
              <a:rPr lang="en-US" sz="2400" b="1" dirty="0" err="1">
                <a:solidFill>
                  <a:srgbClr val="0000FF"/>
                </a:solidFill>
              </a:rPr>
              <a:t>w</a:t>
            </a:r>
            <a:r>
              <a:rPr lang="en-US" sz="2400" b="1" baseline="-25000" dirty="0" err="1">
                <a:solidFill>
                  <a:srgbClr val="0000FF"/>
                </a:solidFill>
              </a:rPr>
              <a:t>i</a:t>
            </a:r>
            <a:r>
              <a:rPr lang="en-US" sz="2400" b="1" dirty="0">
                <a:solidFill>
                  <a:srgbClr val="0000FF"/>
                </a:solidFill>
              </a:rPr>
              <a:t> * error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6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17413" y="2194720"/>
            <a:ext cx="925787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2" y="3490120"/>
            <a:ext cx="176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~w</a:t>
            </a:r>
            <a:r>
              <a:rPr lang="en-US" sz="2400" baseline="-25000" dirty="0">
                <a:solidFill>
                  <a:srgbClr val="0000FF"/>
                </a:solidFill>
              </a:rPr>
              <a:t>3</a:t>
            </a:r>
            <a:r>
              <a:rPr lang="en-US" sz="2400" dirty="0">
                <a:solidFill>
                  <a:srgbClr val="0000FF"/>
                </a:solidFill>
              </a:rPr>
              <a:t> * 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cxnSp>
        <p:nvCxnSpPr>
          <p:cNvPr id="4" name="Straight Arrow Connector 3"/>
          <p:cNvCxnSpPr>
            <a:stCxn id="25" idx="6"/>
          </p:cNvCxnSpPr>
          <p:nvPr/>
        </p:nvCxnSpPr>
        <p:spPr>
          <a:xfrm>
            <a:off x="2743200" y="2804320"/>
            <a:ext cx="2274613" cy="15239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7888" y="4997348"/>
            <a:ext cx="436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Calculate as normal, but weight the error</a:t>
            </a:r>
          </a:p>
        </p:txBody>
      </p:sp>
    </p:spTree>
    <p:extLst>
      <p:ext uri="{BB962C8B-B14F-4D97-AF65-F5344CB8AC3E}">
        <p14:creationId xmlns:p14="http://schemas.microsoft.com/office/powerpoint/2010/main" val="367445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</a:t>
            </a:r>
            <a:r>
              <a:rPr lang="en-US" dirty="0">
                <a:solidFill>
                  <a:srgbClr val="FF6600"/>
                </a:solidFill>
              </a:rPr>
              <a:t>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851013"/>
              </p:ext>
            </p:extLst>
          </p:nvPr>
        </p:nvGraphicFramePr>
        <p:xfrm>
          <a:off x="2813128" y="5714999"/>
          <a:ext cx="2139872" cy="79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431800" progId="Equation.3">
                  <p:embed/>
                </p:oleObj>
              </mc:Choice>
              <mc:Fallback>
                <p:oleObj name="Equation" r:id="rId2" imgW="1155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3128" y="5714999"/>
                        <a:ext cx="2139872" cy="79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5867400"/>
            <a:ext cx="159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squared error</a:t>
            </a:r>
          </a:p>
        </p:txBody>
      </p:sp>
    </p:spTree>
    <p:extLst>
      <p:ext uri="{BB962C8B-B14F-4D97-AF65-F5344CB8AC3E}">
        <p14:creationId xmlns:p14="http://schemas.microsoft.com/office/powerpoint/2010/main" val="33495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latin typeface="+mj-lt"/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latin typeface="+mj-lt"/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 k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11984" y="5105400"/>
            <a:ext cx="437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 (ignore bias for now)?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18039" y="3137910"/>
            <a:ext cx="882445" cy="1409028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40269" y="5105400"/>
            <a:ext cx="2249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weights: denote </a:t>
            </a:r>
            <a:r>
              <a:rPr lang="en-US" sz="2000" dirty="0" err="1">
                <a:solidFill>
                  <a:srgbClr val="0000FF"/>
                </a:solidFill>
              </a:rPr>
              <a:t>v</a:t>
            </a:r>
            <a:r>
              <a:rPr lang="en-US" sz="2000" baseline="-25000" dirty="0" err="1">
                <a:solidFill>
                  <a:srgbClr val="0000FF"/>
                </a:solidFill>
              </a:rPr>
              <a:t>k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v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Assignment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8 released on Monday.  Start ASAP!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452" t="-6667" r="-64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8015" y="5105400"/>
            <a:ext cx="2176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51920" y="2805150"/>
            <a:ext cx="1062680" cy="1843050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2038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7612" y="5105400"/>
            <a:ext cx="2962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* m: denote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endParaRPr lang="en-US" sz="2000" baseline="-25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first index = hidden node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second index = feature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76612" y="5082880"/>
            <a:ext cx="4410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23</a:t>
            </a:r>
            <a:r>
              <a:rPr lang="en-US" sz="2000" dirty="0">
                <a:solidFill>
                  <a:srgbClr val="0000FF"/>
                </a:solidFill>
              </a:rPr>
              <a:t>: weight from input 3 to hidden node 2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4</a:t>
            </a:r>
            <a:r>
              <a:rPr lang="en-US" sz="2000" dirty="0">
                <a:solidFill>
                  <a:srgbClr val="0000FF"/>
                </a:solidFill>
              </a:rPr>
              <a:t>: all the </a:t>
            </a:r>
            <a:r>
              <a:rPr lang="en-US" sz="2000" i="1" dirty="0">
                <a:solidFill>
                  <a:srgbClr val="0000FF"/>
                </a:solidFill>
              </a:rPr>
              <a:t>m</a:t>
            </a:r>
            <a:r>
              <a:rPr lang="en-US" sz="2000" dirty="0">
                <a:solidFill>
                  <a:srgbClr val="0000FF"/>
                </a:solidFill>
              </a:rPr>
              <a:t> weights associated with hidden node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2301" y="25702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8800" y="28194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21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28800" y="313586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31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53753" y="4038600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dm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3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17945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20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23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</a:t>
            </a:r>
            <a:r>
              <a:rPr lang="en-US" sz="2400" i="1" dirty="0" err="1">
                <a:solidFill>
                  <a:srgbClr val="FF0000"/>
                </a:solidFill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w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05397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49696"/>
              </p:ext>
            </p:extLst>
          </p:nvPr>
        </p:nvGraphicFramePr>
        <p:xfrm>
          <a:off x="2995613" y="5257800"/>
          <a:ext cx="2366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15900" progId="Equation.3">
                  <p:embed/>
                </p:oleObj>
              </mc:Choice>
              <mc:Fallback>
                <p:oleObj name="Equation" r:id="rId3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5613" y="5257800"/>
                        <a:ext cx="236696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200400" y="6096000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884804" y="4671645"/>
            <a:ext cx="1896996" cy="73855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/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blipFill>
                <a:blip r:embed="rId5"/>
                <a:stretch>
                  <a:fillRect l="-645" t="-114286" r="-1290" b="-16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3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51414"/>
              </p:ext>
            </p:extLst>
          </p:nvPr>
        </p:nvGraphicFramePr>
        <p:xfrm>
          <a:off x="2414588" y="5145088"/>
          <a:ext cx="3878262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900" imgH="393700" progId="Equation.3">
                  <p:embed/>
                </p:oleObj>
              </mc:Choice>
              <mc:Fallback>
                <p:oleObj name="Equation" r:id="rId3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4588" y="5145088"/>
                        <a:ext cx="3878262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012990" y="6296055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</p:spTree>
    <p:extLst>
      <p:ext uri="{BB962C8B-B14F-4D97-AF65-F5344CB8AC3E}">
        <p14:creationId xmlns:p14="http://schemas.microsoft.com/office/powerpoint/2010/main" val="2530429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15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</a:t>
            </a:r>
            <a:r>
              <a:rPr lang="en-US" sz="2400" i="1" dirty="0">
                <a:solidFill>
                  <a:srgbClr val="FF0000"/>
                </a:solidFill>
              </a:rPr>
              <a:t>out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v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0020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966083"/>
              </p:ext>
            </p:extLst>
          </p:nvPr>
        </p:nvGraphicFramePr>
        <p:xfrm>
          <a:off x="2819400" y="5057775"/>
          <a:ext cx="39814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393700" progId="Equation.3">
                  <p:embed/>
                </p:oleObj>
              </mc:Choice>
              <mc:Fallback>
                <p:oleObj name="Equation" r:id="rId3" imgW="1409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5057775"/>
                        <a:ext cx="3981450" cy="111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9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Calculate new weights for output layer</a:t>
            </a:r>
          </a:p>
        </p:txBody>
      </p:sp>
      <p:sp>
        <p:nvSpPr>
          <p:cNvPr id="6" name="Oval 5"/>
          <p:cNvSpPr/>
          <p:nvPr/>
        </p:nvSpPr>
        <p:spPr>
          <a:xfrm>
            <a:off x="3377267" y="306513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2494822" y="286090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3"/>
          </p:cNvCxnSpPr>
          <p:nvPr/>
        </p:nvCxnSpPr>
        <p:spPr>
          <a:xfrm flipV="1">
            <a:off x="2591822" y="363049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64587" y="332887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/>
          <p:cNvCxnSpPr/>
          <p:nvPr/>
        </p:nvCxnSpPr>
        <p:spPr>
          <a:xfrm flipV="1">
            <a:off x="3582423" y="325700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7953" y="261360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7488" y="391774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0146" y="3201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6552" y="257120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v</a:t>
            </a:r>
            <a:r>
              <a:rPr lang="en-US" baseline="-25000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9150" y="344167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600"/>
                </a:solidFill>
              </a:rPr>
              <a:t>v</a:t>
            </a:r>
            <a:r>
              <a:rPr lang="en-US" baseline="-25000" dirty="0" err="1">
                <a:solidFill>
                  <a:srgbClr val="FF6600"/>
                </a:solidFill>
              </a:rPr>
              <a:t>d</a:t>
            </a:r>
            <a:endParaRPr lang="en-US" baseline="-25000" dirty="0">
              <a:solidFill>
                <a:srgbClr val="FF6600"/>
              </a:solidFill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621599"/>
              </p:ext>
            </p:extLst>
          </p:nvPr>
        </p:nvGraphicFramePr>
        <p:xfrm>
          <a:off x="2795588" y="49530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5588" y="49530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</p:spTree>
    <p:extLst>
      <p:ext uri="{BB962C8B-B14F-4D97-AF65-F5344CB8AC3E}">
        <p14:creationId xmlns:p14="http://schemas.microsoft.com/office/powerpoint/2010/main" val="328843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blipFill>
                <a:blip r:embed="rId2"/>
                <a:stretch>
                  <a:fillRect l="-2954" t="-1333" r="-42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16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4953000" y="3429000"/>
            <a:ext cx="16764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858000" y="2777067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Individual </a:t>
            </a:r>
            <a:r>
              <a:rPr lang="en-US" dirty="0" err="1">
                <a:solidFill>
                  <a:srgbClr val="FF6600"/>
                </a:solidFill>
              </a:rPr>
              <a:t>perceptrons</a:t>
            </a:r>
            <a:r>
              <a:rPr lang="en-US" dirty="0">
                <a:solidFill>
                  <a:srgbClr val="FF6600"/>
                </a:solidFill>
              </a:rPr>
              <a:t>/neurons</a:t>
            </a:r>
          </a:p>
        </p:txBody>
      </p:sp>
    </p:spTree>
    <p:extLst>
      <p:ext uri="{BB962C8B-B14F-4D97-AF65-F5344CB8AC3E}">
        <p14:creationId xmlns:p14="http://schemas.microsoft.com/office/powerpoint/2010/main" val="1007834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blipFill>
                <a:blip r:embed="rId2"/>
                <a:stretch>
                  <a:fillRect l="-1319" t="-1333" r="-175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8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794946"/>
              </p:ext>
            </p:extLst>
          </p:nvPr>
        </p:nvGraphicFramePr>
        <p:xfrm>
          <a:off x="637421" y="16764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421" y="16764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05952"/>
              </p:ext>
            </p:extLst>
          </p:nvPr>
        </p:nvGraphicFramePr>
        <p:xfrm>
          <a:off x="708025" y="2979738"/>
          <a:ext cx="27035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500" imgH="444500" progId="Equation.3">
                  <p:embed/>
                </p:oleObj>
              </mc:Choice>
              <mc:Fallback>
                <p:oleObj name="Equation" r:id="rId4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025" y="2979738"/>
                        <a:ext cx="27035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6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79431"/>
              </p:ext>
            </p:extLst>
          </p:nvPr>
        </p:nvGraphicFramePr>
        <p:xfrm>
          <a:off x="1423988" y="5029200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600" imgH="431800" progId="Equation.3">
                  <p:embed/>
                </p:oleObj>
              </mc:Choice>
              <mc:Fallback>
                <p:oleObj name="Equation" r:id="rId7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3988" y="5029200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862568"/>
              </p:ext>
            </p:extLst>
          </p:nvPr>
        </p:nvGraphicFramePr>
        <p:xfrm>
          <a:off x="5359400" y="4271963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203200" progId="Equation.3">
                  <p:embed/>
                </p:oleObj>
              </mc:Choice>
              <mc:Fallback>
                <p:oleObj name="Equation" r:id="rId9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9400" y="4271963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/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blipFill>
                <a:blip r:embed="rId11"/>
                <a:stretch>
                  <a:fillRect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858312"/>
              </p:ext>
            </p:extLst>
          </p:nvPr>
        </p:nvGraphicFramePr>
        <p:xfrm>
          <a:off x="1271588" y="1693863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600" imgH="431800" progId="Equation.3">
                  <p:embed/>
                </p:oleObj>
              </mc:Choice>
              <mc:Fallback>
                <p:oleObj name="Equation" r:id="rId3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1588" y="1693863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09482"/>
              </p:ext>
            </p:extLst>
          </p:nvPr>
        </p:nvGraphicFramePr>
        <p:xfrm>
          <a:off x="1312863" y="2628900"/>
          <a:ext cx="30543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1000" imgH="431800" progId="Equation.3">
                  <p:embed/>
                </p:oleObj>
              </mc:Choice>
              <mc:Fallback>
                <p:oleObj name="Equation" r:id="rId5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2863" y="2628900"/>
                        <a:ext cx="30543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02706"/>
              </p:ext>
            </p:extLst>
          </p:nvPr>
        </p:nvGraphicFramePr>
        <p:xfrm>
          <a:off x="1389063" y="3505200"/>
          <a:ext cx="35464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17700" imgH="431800" progId="Equation.3">
                  <p:embed/>
                </p:oleObj>
              </mc:Choice>
              <mc:Fallback>
                <p:oleObj name="Equation" r:id="rId7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9063" y="3505200"/>
                        <a:ext cx="354647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345952"/>
              </p:ext>
            </p:extLst>
          </p:nvPr>
        </p:nvGraphicFramePr>
        <p:xfrm>
          <a:off x="1336675" y="4552950"/>
          <a:ext cx="2867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49400" imgH="215900" progId="Equation.3">
                  <p:embed/>
                </p:oleObj>
              </mc:Choice>
              <mc:Fallback>
                <p:oleObj name="Equation" r:id="rId9" imgW="154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6675" y="4552950"/>
                        <a:ext cx="2867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4264" y="5301465"/>
            <a:ext cx="539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actual update is a step towards </a:t>
            </a:r>
            <a:r>
              <a:rPr lang="en-US" sz="2000" i="1" dirty="0">
                <a:solidFill>
                  <a:srgbClr val="FF6600"/>
                </a:solidFill>
              </a:rPr>
              <a:t>decreasing</a:t>
            </a:r>
            <a:r>
              <a:rPr lang="en-US" sz="2000" dirty="0"/>
              <a:t> loss: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770439"/>
              </p:ext>
            </p:extLst>
          </p:nvPr>
        </p:nvGraphicFramePr>
        <p:xfrm>
          <a:off x="5222875" y="4422775"/>
          <a:ext cx="15287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500" imgH="368300" progId="Equation.3">
                  <p:embed/>
                </p:oleObj>
              </mc:Choice>
              <mc:Fallback>
                <p:oleObj name="Equation" r:id="rId11" imgW="825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2875" y="4422775"/>
                        <a:ext cx="1528763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/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blipFill>
                <a:blip r:embed="rId13"/>
                <a:stretch>
                  <a:fillRect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3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529" y="3686368"/>
            <a:ext cx="42065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each of these?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 they make sense individually?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6F9F0E5-5737-F941-9559-21110C329820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8E04DD7-E01D-FC44-8228-763FB63F5271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C1EE391-B1EC-564D-ADB6-CE58A18A5918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6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2A2D5-25A1-3645-ACCE-5078286912D1}"/>
              </a:ext>
            </a:extLst>
          </p:cNvPr>
          <p:cNvSpPr txBox="1"/>
          <p:nvPr/>
        </p:nvSpPr>
        <p:spPr>
          <a:xfrm>
            <a:off x="5586709" y="4070979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D5232B-54C3-5F48-BD27-4B9C0AA00ABF}"/>
              </a:ext>
            </a:extLst>
          </p:cNvPr>
          <p:cNvCxnSpPr>
            <a:cxnSpLocks/>
          </p:cNvCxnSpPr>
          <p:nvPr/>
        </p:nvCxnSpPr>
        <p:spPr>
          <a:xfrm flipV="1">
            <a:off x="2004644" y="2578202"/>
            <a:ext cx="0" cy="10155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D9EDDA-B95E-A74A-80D6-5CD96B4C0EE5}"/>
              </a:ext>
            </a:extLst>
          </p:cNvPr>
          <p:cNvCxnSpPr>
            <a:cxnSpLocks/>
          </p:cNvCxnSpPr>
          <p:nvPr/>
        </p:nvCxnSpPr>
        <p:spPr>
          <a:xfrm flipH="1" flipV="1">
            <a:off x="2842844" y="2578202"/>
            <a:ext cx="838200" cy="141562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756574-B4D8-4C47-9B05-675B9037792E}"/>
              </a:ext>
            </a:extLst>
          </p:cNvPr>
          <p:cNvSpPr txBox="1"/>
          <p:nvPr/>
        </p:nvSpPr>
        <p:spPr>
          <a:xfrm>
            <a:off x="2825211" y="454991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0517A3-A169-6D48-A775-B09B3491462F}"/>
              </a:ext>
            </a:extLst>
          </p:cNvPr>
          <p:cNvCxnSpPr>
            <a:cxnSpLocks/>
          </p:cNvCxnSpPr>
          <p:nvPr/>
        </p:nvCxnSpPr>
        <p:spPr>
          <a:xfrm flipH="1" flipV="1">
            <a:off x="4519244" y="2658418"/>
            <a:ext cx="1295400" cy="12981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CDE7A1-3844-DA4E-ABB6-1E8D9D205AB5}"/>
              </a:ext>
            </a:extLst>
          </p:cNvPr>
          <p:cNvSpPr txBox="1"/>
          <p:nvPr/>
        </p:nvSpPr>
        <p:spPr>
          <a:xfrm>
            <a:off x="427889" y="3678238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17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377268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178686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994817" y="5030227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0AC0EC8-6DDE-C846-9A30-6D6C8E868AFA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1754634-2AF1-4D4E-8843-E5FF35AF3D17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B8B143B-F231-1A4B-88A1-0E52AECCB653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00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35815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586767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86200" y="487680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&lt; label: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86200" y="561969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&gt; label: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8787" y="487680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increase the weight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24600" y="5619690"/>
            <a:ext cx="2247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decrease the weight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1229" y="6275050"/>
            <a:ext cx="380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bigger difference = bigger change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0952E3-F22D-FB49-91D6-81C8F05896E3}"/>
              </a:ext>
            </a:extLst>
          </p:cNvPr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5AD9E551-2017-6847-BCEF-8C10EFBC2197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08899B27-E5E0-9048-9BF6-BF59053F8B13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06E7822-5F01-E84D-A99C-D3FC118FC4AB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7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1828800" y="2594655"/>
            <a:ext cx="990600" cy="136774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4074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47" y="4131657"/>
            <a:ext cx="2462831" cy="15939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77106" y="4631221"/>
            <a:ext cx="125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bigger step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21241" y="4126006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4419" y="5412592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CD116B7-8B1A-DF4D-9B3D-4AA1716A5EAD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53AA099B-3C3D-BB48-8971-31B30C087992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62DDD54B-6247-094C-B821-5D2C45768E4D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4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26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24" idx="1"/>
          </p:cNvCxnSpPr>
          <p:nvPr/>
        </p:nvCxnSpPr>
        <p:spPr>
          <a:xfrm flipH="1" flipV="1">
            <a:off x="2057400" y="2594655"/>
            <a:ext cx="3962400" cy="15122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19800" y="359909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187" y="4332773"/>
            <a:ext cx="196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 update: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86761"/>
              </p:ext>
            </p:extLst>
          </p:nvPr>
        </p:nvGraphicFramePr>
        <p:xfrm>
          <a:off x="1590529" y="5631656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529" y="5631656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302716"/>
              </p:ext>
            </p:extLst>
          </p:nvPr>
        </p:nvGraphicFramePr>
        <p:xfrm>
          <a:off x="1668463" y="4740275"/>
          <a:ext cx="17811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28600" progId="Equation.3">
                  <p:embed/>
                </p:oleObj>
              </mc:Choice>
              <mc:Fallback>
                <p:oleObj name="Equation" r:id="rId5" imgW="86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4740275"/>
                        <a:ext cx="17811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81000" y="5257800"/>
            <a:ext cx="249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 update: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78724" y="474027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82691" y="566792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002BCEB-7D1D-9E49-BE99-698CDF3FCB45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752A1E0-56FB-4740-8028-F49394E71D7F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82E7BE74-596B-784F-A410-A3AB1BA61916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526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038819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5867400"/>
            <a:ext cx="7924800" cy="609600"/>
          </a:xfrm>
          <a:prstGeom prst="rect">
            <a:avLst/>
          </a:prstGeom>
          <a:solidFill>
            <a:srgbClr val="FF6600">
              <a:alpha val="3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2133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91200" y="1981200"/>
            <a:ext cx="304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some inputs are provided/entered</a:t>
            </a:r>
          </a:p>
        </p:txBody>
      </p:sp>
    </p:spTree>
    <p:extLst>
      <p:ext uri="{BB962C8B-B14F-4D97-AF65-F5344CB8AC3E}">
        <p14:creationId xmlns:p14="http://schemas.microsoft.com/office/powerpoint/2010/main" val="345266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38375" y="2878453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38376" y="4326253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86175" y="3640453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8400" y="2873989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4250054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176" y="3104821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05808" y="4554854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837611" y="4030699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9176" y="3268699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603730" y="3436220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700730" y="4205808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73495" y="3904190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88923" y="3455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78127" y="3358514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37611" y="3887544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167331" y="3070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167331" y="45181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691331" y="3832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62291" y="287398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62291" y="463825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67331" y="37028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17993" y="36889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15460" y="3146523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8058" y="40169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177992" y="2700991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14491" y="2950189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14491" y="3266657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9444" y="4169389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baseline="-25000" dirty="0" err="1">
                <a:solidFill>
                  <a:srgbClr val="FF0000"/>
                </a:solidFill>
              </a:rPr>
              <a:t>dm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7990" y="1752600"/>
            <a:ext cx="7338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3. “</a:t>
            </a:r>
            <a:r>
              <a:rPr lang="en-US" sz="2400" dirty="0" err="1"/>
              <a:t>backpropagate</a:t>
            </a:r>
            <a:r>
              <a:rPr lang="en-US" sz="2400" dirty="0"/>
              <a:t>” errors through hidden layers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261553"/>
              </p:ext>
            </p:extLst>
          </p:nvPr>
        </p:nvGraphicFramePr>
        <p:xfrm>
          <a:off x="2795588" y="51435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5588" y="51435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837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193281"/>
              </p:ext>
            </p:extLst>
          </p:nvPr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647864"/>
              </p:ext>
            </p:extLst>
          </p:nvPr>
        </p:nvGraphicFramePr>
        <p:xfrm>
          <a:off x="1258888" y="4060825"/>
          <a:ext cx="35702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444500" progId="Equation.3">
                  <p:embed/>
                </p:oleObj>
              </mc:Choice>
              <mc:Fallback>
                <p:oleObj name="Equation" r:id="rId4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4060825"/>
                        <a:ext cx="35702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90349"/>
              </p:ext>
            </p:extLst>
          </p:nvPr>
        </p:nvGraphicFramePr>
        <p:xfrm>
          <a:off x="1295400" y="4953000"/>
          <a:ext cx="314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800" imgH="444500" progId="Equation.3">
                  <p:embed/>
                </p:oleObj>
              </mc:Choice>
              <mc:Fallback>
                <p:oleObj name="Equation" r:id="rId6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4953000"/>
                        <a:ext cx="314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64005"/>
              </p:ext>
            </p:extLst>
          </p:nvPr>
        </p:nvGraphicFramePr>
        <p:xfrm>
          <a:off x="1311275" y="5808662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68500" imgH="444500" progId="Equation.3">
                  <p:embed/>
                </p:oleObj>
              </mc:Choice>
              <mc:Fallback>
                <p:oleObj name="Equation" r:id="rId8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11275" y="5808662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605521"/>
              </p:ext>
            </p:extLst>
          </p:nvPr>
        </p:nvGraphicFramePr>
        <p:xfrm>
          <a:off x="5003800" y="3352800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203200" progId="Equation.3">
                  <p:embed/>
                </p:oleObj>
              </mc:Choice>
              <mc:Fallback>
                <p:oleObj name="Equation" r:id="rId10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3800" y="3352800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/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blipFill>
                <a:blip r:embed="rId13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512F08F-C248-404D-99FA-F1EDC71AB839}"/>
              </a:ext>
            </a:extLst>
          </p:cNvPr>
          <p:cNvSpPr txBox="1"/>
          <p:nvPr/>
        </p:nvSpPr>
        <p:spPr>
          <a:xfrm>
            <a:off x="5478620" y="6034365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/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Remember: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r>
                  <a:rPr lang="en-US" sz="2400" dirty="0"/>
                  <a:t> is the weight for hidden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blipFill>
                <a:blip r:embed="rId5"/>
                <a:stretch>
                  <a:fillRect l="-13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03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599309"/>
              </p:ext>
            </p:extLst>
          </p:nvPr>
        </p:nvGraphicFramePr>
        <p:xfrm>
          <a:off x="369349" y="2618231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68500" imgH="444500" progId="Equation.3">
                  <p:embed/>
                </p:oleObj>
              </mc:Choice>
              <mc:Fallback>
                <p:oleObj name="Equation" r:id="rId3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349" y="2618231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06963"/>
              </p:ext>
            </p:extLst>
          </p:nvPr>
        </p:nvGraphicFramePr>
        <p:xfrm>
          <a:off x="358775" y="3598863"/>
          <a:ext cx="36639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444500" progId="Equation.3">
                  <p:embed/>
                </p:oleObj>
              </mc:Choice>
              <mc:Fallback>
                <p:oleObj name="Equation" r:id="rId5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3598863"/>
                        <a:ext cx="36639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derivative of the 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components are not affected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blipFill>
                <a:blip r:embed="rId7"/>
                <a:stretch>
                  <a:fillRect l="-1156" t="-3774" r="-144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43371"/>
              </p:ext>
            </p:extLst>
          </p:nvPr>
        </p:nvGraphicFramePr>
        <p:xfrm>
          <a:off x="346075" y="4665663"/>
          <a:ext cx="36893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93900" imgH="444500" progId="Equation.3">
                  <p:embed/>
                </p:oleObj>
              </mc:Choice>
              <mc:Fallback>
                <p:oleObj name="Equation" r:id="rId8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6075" y="4665663"/>
                        <a:ext cx="36893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05942"/>
              </p:ext>
            </p:extLst>
          </p:nvPr>
        </p:nvGraphicFramePr>
        <p:xfrm>
          <a:off x="346075" y="5638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87600" imgH="444500" progId="Equation.3">
                  <p:embed/>
                </p:oleObj>
              </mc:Choice>
              <mc:Fallback>
                <p:oleObj name="Equation" r:id="rId10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75" y="5638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/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constant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blipFill>
                <a:blip r:embed="rId12"/>
                <a:stretch>
                  <a:fillRect t="-10000" r="-15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/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baseline="-25000" dirty="0" err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𝑤𝑘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2092"/>
              </p:ext>
            </p:extLst>
          </p:nvPr>
        </p:nvGraphicFramePr>
        <p:xfrm>
          <a:off x="304800" y="3352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600" imgH="444500" progId="Equation.3">
                  <p:embed/>
                </p:oleObj>
              </mc:Choice>
              <mc:Fallback>
                <p:oleObj name="Equation" r:id="rId2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3352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54301"/>
              </p:ext>
            </p:extLst>
          </p:nvPr>
        </p:nvGraphicFramePr>
        <p:xfrm>
          <a:off x="304800" y="4267200"/>
          <a:ext cx="5051426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500" imgH="444500" progId="Equation.3">
                  <p:embed/>
                </p:oleObj>
              </mc:Choice>
              <mc:Fallback>
                <p:oleObj name="Equation" r:id="rId4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4267200"/>
                        <a:ext cx="5051426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310087"/>
              </p:ext>
            </p:extLst>
          </p:nvPr>
        </p:nvGraphicFramePr>
        <p:xfrm>
          <a:off x="384175" y="5445125"/>
          <a:ext cx="41116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22500" imgH="228600" progId="Equation.3">
                  <p:embed/>
                </p:oleObj>
              </mc:Choice>
              <mc:Fallback>
                <p:oleObj name="Equation" r:id="rId6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5445125"/>
                        <a:ext cx="41116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57914"/>
              </p:ext>
            </p:extLst>
          </p:nvPr>
        </p:nvGraphicFramePr>
        <p:xfrm>
          <a:off x="5233988" y="5289550"/>
          <a:ext cx="18097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93700" progId="Equation.3">
                  <p:embed/>
                </p:oleObj>
              </mc:Choice>
              <mc:Fallback>
                <p:oleObj name="Equation" r:id="rId8" imgW="97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33988" y="5289550"/>
                        <a:ext cx="180975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0D478F-045A-2042-8255-1E5E6E2C651D}"/>
              </a:ext>
            </a:extLst>
          </p:cNvPr>
          <p:cNvSpPr txBox="1"/>
          <p:nvPr/>
        </p:nvSpPr>
        <p:spPr>
          <a:xfrm>
            <a:off x="5903493" y="4421921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/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blipFill>
                <a:blip r:embed="rId10"/>
                <a:stretch>
                  <a:fillRect r="-13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20801"/>
              </p:ext>
            </p:extLst>
          </p:nvPr>
        </p:nvGraphicFramePr>
        <p:xfrm>
          <a:off x="192088" y="152400"/>
          <a:ext cx="22494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500" imgH="444500" progId="Equation.3">
                  <p:embed/>
                </p:oleObj>
              </mc:Choice>
              <mc:Fallback>
                <p:oleObj name="Equation" r:id="rId2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088" y="152400"/>
                        <a:ext cx="22494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439461"/>
              </p:ext>
            </p:extLst>
          </p:nvPr>
        </p:nvGraphicFramePr>
        <p:xfrm>
          <a:off x="744538" y="974725"/>
          <a:ext cx="187483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444500" progId="Equation.3">
                  <p:embed/>
                </p:oleObj>
              </mc:Choice>
              <mc:Fallback>
                <p:oleObj name="Equation" r:id="rId4" imgW="1384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538" y="974725"/>
                        <a:ext cx="1874837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50935"/>
              </p:ext>
            </p:extLst>
          </p:nvPr>
        </p:nvGraphicFramePr>
        <p:xfrm>
          <a:off x="742950" y="1630363"/>
          <a:ext cx="26828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9600" imgH="431800" progId="Equation.3">
                  <p:embed/>
                </p:oleObj>
              </mc:Choice>
              <mc:Fallback>
                <p:oleObj name="Equation" r:id="rId6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950" y="1630363"/>
                        <a:ext cx="2682875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749838"/>
              </p:ext>
            </p:extLst>
          </p:nvPr>
        </p:nvGraphicFramePr>
        <p:xfrm>
          <a:off x="4419600" y="76200"/>
          <a:ext cx="2416916" cy="73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11300" imgH="457200" progId="Equation.3">
                  <p:embed/>
                </p:oleObj>
              </mc:Choice>
              <mc:Fallback>
                <p:oleObj name="Equation" r:id="rId8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9600" y="76200"/>
                        <a:ext cx="2416916" cy="73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098274"/>
              </p:ext>
            </p:extLst>
          </p:nvPr>
        </p:nvGraphicFramePr>
        <p:xfrm>
          <a:off x="5029200" y="924351"/>
          <a:ext cx="2209800" cy="67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8600" imgH="457200" progId="Equation.3">
                  <p:embed/>
                </p:oleObj>
              </mc:Choice>
              <mc:Fallback>
                <p:oleObj name="Equation" r:id="rId10" imgW="1498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29200" y="924351"/>
                        <a:ext cx="2209800" cy="675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451829"/>
              </p:ext>
            </p:extLst>
          </p:nvPr>
        </p:nvGraphicFramePr>
        <p:xfrm>
          <a:off x="5029200" y="1562760"/>
          <a:ext cx="2971800" cy="684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400" imgH="444500" progId="Equation.3">
                  <p:embed/>
                </p:oleObj>
              </mc:Choice>
              <mc:Fallback>
                <p:oleObj name="Equation" r:id="rId12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29200" y="1562760"/>
                        <a:ext cx="2971800" cy="684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17239"/>
              </p:ext>
            </p:extLst>
          </p:nvPr>
        </p:nvGraphicFramePr>
        <p:xfrm>
          <a:off x="5029200" y="2232417"/>
          <a:ext cx="2646854" cy="69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01800" imgH="444500" progId="Equation.3">
                  <p:embed/>
                </p:oleObj>
              </mc:Choice>
              <mc:Fallback>
                <p:oleObj name="Equation" r:id="rId14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29200" y="2232417"/>
                        <a:ext cx="2646854" cy="69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90113"/>
              </p:ext>
            </p:extLst>
          </p:nvPr>
        </p:nvGraphicFramePr>
        <p:xfrm>
          <a:off x="4999959" y="28956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68500" imgH="444500" progId="Equation.3">
                  <p:embed/>
                </p:oleObj>
              </mc:Choice>
              <mc:Fallback>
                <p:oleObj name="Equation" r:id="rId16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99959" y="28956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34233"/>
              </p:ext>
            </p:extLst>
          </p:nvPr>
        </p:nvGraphicFramePr>
        <p:xfrm>
          <a:off x="742950" y="2257425"/>
          <a:ext cx="25400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51000" imgH="431800" progId="Equation.3">
                  <p:embed/>
                </p:oleObj>
              </mc:Choice>
              <mc:Fallback>
                <p:oleObj name="Equation" r:id="rId18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2950" y="2257425"/>
                        <a:ext cx="2540000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760235"/>
              </p:ext>
            </p:extLst>
          </p:nvPr>
        </p:nvGraphicFramePr>
        <p:xfrm>
          <a:off x="760413" y="2895600"/>
          <a:ext cx="30749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17700" imgH="431800" progId="Equation.3">
                  <p:embed/>
                </p:oleObj>
              </mc:Choice>
              <mc:Fallback>
                <p:oleObj name="Equation" r:id="rId20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60413" y="2895600"/>
                        <a:ext cx="3074987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69707"/>
              </p:ext>
            </p:extLst>
          </p:nvPr>
        </p:nvGraphicFramePr>
        <p:xfrm>
          <a:off x="5033958" y="37338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81200" imgH="444500" progId="Equation.3">
                  <p:embed/>
                </p:oleObj>
              </mc:Choice>
              <mc:Fallback>
                <p:oleObj name="Equation" r:id="rId22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033958" y="37338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80138"/>
              </p:ext>
            </p:extLst>
          </p:nvPr>
        </p:nvGraphicFramePr>
        <p:xfrm>
          <a:off x="5005208" y="43434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93900" imgH="444500" progId="Equation.3">
                  <p:embed/>
                </p:oleObj>
              </mc:Choice>
              <mc:Fallback>
                <p:oleObj name="Equation" r:id="rId24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05208" y="43434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8360"/>
              </p:ext>
            </p:extLst>
          </p:nvPr>
        </p:nvGraphicFramePr>
        <p:xfrm>
          <a:off x="5008509" y="49376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387600" imgH="444500" progId="Equation.3">
                  <p:embed/>
                </p:oleObj>
              </mc:Choice>
              <mc:Fallback>
                <p:oleObj name="Equation" r:id="rId26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008509" y="49376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40758"/>
              </p:ext>
            </p:extLst>
          </p:nvPr>
        </p:nvGraphicFramePr>
        <p:xfrm>
          <a:off x="5029200" y="55779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730500" imgH="444500" progId="Equation.3">
                  <p:embed/>
                </p:oleObj>
              </mc:Choice>
              <mc:Fallback>
                <p:oleObj name="Equation" r:id="rId28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029200" y="55779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609600" y="3647567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6151643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55457" y="4588897"/>
            <a:ext cx="251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What happened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/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blipFill>
                <a:blip r:embed="rId31"/>
                <a:stretch>
                  <a:fillRect r="-6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/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blipFill>
                <a:blip r:embed="rId3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277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5178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064372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87247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879963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78185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31413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What is the slope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sz="20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blipFill>
                <a:blip r:embed="rId15"/>
                <a:stretch>
                  <a:fillRect l="-1475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375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72850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61835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28779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25857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23172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78492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44041" y="333345"/>
            <a:ext cx="418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What is the slope </a:t>
            </a:r>
            <a:r>
              <a:rPr lang="en-US" sz="2000" dirty="0" err="1">
                <a:solidFill>
                  <a:srgbClr val="0000FF"/>
                </a:solidFill>
              </a:rPr>
              <a:t>vh</a:t>
            </a:r>
            <a:r>
              <a:rPr lang="en-US" sz="2000" dirty="0">
                <a:solidFill>
                  <a:srgbClr val="0000FF"/>
                </a:solidFill>
              </a:rPr>
              <a:t> with respect to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</a:rPr>
              <a:t>kj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4599" y="3851048"/>
            <a:ext cx="1248441" cy="339952"/>
          </a:xfrm>
          <a:prstGeom prst="rect">
            <a:avLst/>
          </a:prstGeom>
          <a:solidFill>
            <a:srgbClr val="008000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75178" y="5250552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>
          <a:xfrm flipV="1">
            <a:off x="2128610" y="4191000"/>
            <a:ext cx="462190" cy="105955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66595" y="5296233"/>
            <a:ext cx="125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of </a:t>
            </a:r>
            <a:r>
              <a:rPr lang="en-US" dirty="0" err="1"/>
              <a:t>wx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1" idx="2"/>
          </p:cNvCxnSpPr>
          <p:nvPr/>
        </p:nvCxnSpPr>
        <p:spPr>
          <a:xfrm flipH="1" flipV="1">
            <a:off x="3138820" y="4191000"/>
            <a:ext cx="1280780" cy="1105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657600" y="4191001"/>
            <a:ext cx="2590800" cy="914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75276" y="5023488"/>
            <a:ext cx="125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</a:t>
            </a:r>
          </a:p>
        </p:txBody>
      </p:sp>
    </p:spTree>
    <p:extLst>
      <p:ext uri="{BB962C8B-B14F-4D97-AF65-F5344CB8AC3E}">
        <p14:creationId xmlns:p14="http://schemas.microsoft.com/office/powerpoint/2010/main" val="384393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941" y="2971800"/>
            <a:ext cx="231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different?</a:t>
            </a:r>
          </a:p>
        </p:txBody>
      </p:sp>
      <p:sp>
        <p:nvSpPr>
          <p:cNvPr id="9" name="Oval 8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5"/>
            <a:endCxn id="11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11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/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blipFill>
                <a:blip r:embed="rId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3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4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6170789" y="5714850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blipFill>
                <a:blip r:embed="rId4"/>
                <a:stretch>
                  <a:fillRect l="-5051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8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3276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28194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each perceptron computes and calculates an answer</a:t>
            </a:r>
          </a:p>
        </p:txBody>
      </p:sp>
    </p:spTree>
    <p:extLst>
      <p:ext uri="{BB962C8B-B14F-4D97-AF65-F5344CB8AC3E}">
        <p14:creationId xmlns:p14="http://schemas.microsoft.com/office/powerpoint/2010/main" val="3341703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9F91F5-817B-0145-921D-94CC54E45D1A}"/>
              </a:ext>
            </a:extLst>
          </p:cNvPr>
          <p:cNvSpPr txBox="1"/>
          <p:nvPr/>
        </p:nvSpPr>
        <p:spPr>
          <a:xfrm>
            <a:off x="6833042" y="5656400"/>
            <a:ext cx="216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of the error came from this hidden node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EF84AD-5754-DD46-8FE8-522317E7BE63}"/>
              </a:ext>
            </a:extLst>
          </p:cNvPr>
          <p:cNvSpPr txBox="1"/>
          <p:nvPr/>
        </p:nvSpPr>
        <p:spPr>
          <a:xfrm>
            <a:off x="4511091" y="5708152"/>
            <a:ext cx="171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do we need to change</a:t>
            </a:r>
          </a:p>
        </p:txBody>
      </p:sp>
    </p:spTree>
    <p:extLst>
      <p:ext uri="{BB962C8B-B14F-4D97-AF65-F5344CB8AC3E}">
        <p14:creationId xmlns:p14="http://schemas.microsoft.com/office/powerpoint/2010/main" val="136469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75636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47937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43549" y="5562600"/>
            <a:ext cx="167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modified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349" y="6136316"/>
            <a:ext cx="1655968" cy="64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of input at 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317" y="6136316"/>
            <a:ext cx="8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blipFill>
                <a:blip r:embed="rId6"/>
                <a:stretch>
                  <a:fillRect t="-3846" r="-96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Backpropgation</a:t>
            </a:r>
            <a:r>
              <a:rPr lang="en-US" dirty="0"/>
              <a:t>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51335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515318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09800" imgH="215900" progId="Equation.3">
                  <p:embed/>
                </p:oleObj>
              </mc:Choice>
              <mc:Fallback>
                <p:oleObj name="Equation" r:id="rId4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0592" y="6183868"/>
            <a:ext cx="326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write this more succinctly?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05133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15900" progId="Equation.3">
                  <p:embed/>
                </p:oleObj>
              </mc:Choice>
              <mc:Fallback>
                <p:oleObj name="Equation" r:id="rId6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218615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12900" imgH="215900" progId="Equation.3">
                  <p:embed/>
                </p:oleObj>
              </mc:Choice>
              <mc:Fallback>
                <p:oleObj name="Equation" r:id="rId8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CD78592B-9253-EE4E-8669-8A1BC2CE3B22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blipFill>
                <a:blip r:embed="rId10"/>
                <a:stretch>
                  <a:fillRect t="-3846" r="-97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blipFill>
                <a:blip r:embed="rId11"/>
                <a:stretch>
                  <a:fillRect r="-995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Backpropgation</a:t>
            </a:r>
            <a:r>
              <a:rPr lang="en-US" dirty="0"/>
              <a:t>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31867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644087"/>
              </p:ext>
            </p:extLst>
          </p:nvPr>
        </p:nvGraphicFramePr>
        <p:xfrm>
          <a:off x="4827588" y="6000750"/>
          <a:ext cx="1949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215900" progId="Equation.3">
                  <p:embed/>
                </p:oleObj>
              </mc:Choice>
              <mc:Fallback>
                <p:oleObj name="Equation" r:id="rId4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7588" y="6000750"/>
                        <a:ext cx="1949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593580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800" imgH="215900" progId="Equation.3">
                  <p:embed/>
                </p:oleObj>
              </mc:Choice>
              <mc:Fallback>
                <p:oleObj name="Equation" r:id="rId6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76840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215900" progId="Equation.3">
                  <p:embed/>
                </p:oleObj>
              </mc:Choice>
              <mc:Fallback>
                <p:oleObj name="Equation" r:id="rId8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733591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12900" imgH="215900" progId="Equation.3">
                  <p:embed/>
                </p:oleObj>
              </mc:Choice>
              <mc:Fallback>
                <p:oleObj name="Equation" r:id="rId10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Down Arrow 25">
            <a:extLst>
              <a:ext uri="{FF2B5EF4-FFF2-40B4-BE49-F238E27FC236}">
                <a16:creationId xmlns:a16="http://schemas.microsoft.com/office/drawing/2014/main" id="{EB42B34E-BB5B-ED48-8B89-17CCE41A305D}"/>
              </a:ext>
            </a:extLst>
          </p:cNvPr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941A686-FD65-B143-ACB6-AD6E25481798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h𝑘𝑓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blipFill>
                <a:blip r:embed="rId13"/>
                <a:stretch>
                  <a:fillRect l="-330" t="-3846" r="-165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𝑣𝑘𝑓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blipFill>
                <a:blip r:embed="rId14"/>
                <a:stretch>
                  <a:fillRect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0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Backpropgation</a:t>
            </a:r>
            <a:r>
              <a:rPr lang="en-US" dirty="0"/>
              <a:t>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39131"/>
              </p:ext>
            </p:extLst>
          </p:nvPr>
        </p:nvGraphicFramePr>
        <p:xfrm>
          <a:off x="690563" y="2309813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63" y="2309813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22190"/>
              </p:ext>
            </p:extLst>
          </p:nvPr>
        </p:nvGraphicFramePr>
        <p:xfrm>
          <a:off x="685800" y="2895600"/>
          <a:ext cx="29829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895600"/>
                        <a:ext cx="2982912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962400" y="1828800"/>
            <a:ext cx="0" cy="33208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35281"/>
              </p:ext>
            </p:extLst>
          </p:nvPr>
        </p:nvGraphicFramePr>
        <p:xfrm>
          <a:off x="4479925" y="22987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9925" y="22987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22751"/>
              </p:ext>
            </p:extLst>
          </p:nvPr>
        </p:nvGraphicFramePr>
        <p:xfrm>
          <a:off x="4681538" y="3422650"/>
          <a:ext cx="19510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1538" y="3422650"/>
                        <a:ext cx="195103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2929"/>
              </p:ext>
            </p:extLst>
          </p:nvPr>
        </p:nvGraphicFramePr>
        <p:xfrm>
          <a:off x="4419600" y="29194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09800" imgH="215900" progId="Equation.3">
                  <p:embed/>
                </p:oleObj>
              </mc:Choice>
              <mc:Fallback>
                <p:oleObj name="Equation" r:id="rId10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29194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67400" y="3822700"/>
            <a:ext cx="2286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8339" y="453553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to output 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9055" y="4503272"/>
            <a:ext cx="19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error of output layer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324600" y="3822700"/>
            <a:ext cx="10668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00998"/>
              </p:ext>
            </p:extLst>
          </p:nvPr>
        </p:nvGraphicFramePr>
        <p:xfrm>
          <a:off x="3852228" y="5409248"/>
          <a:ext cx="2444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20800" imgH="215900" progId="Equation.3">
                  <p:embed/>
                </p:oleObj>
              </mc:Choice>
              <mc:Fallback>
                <p:oleObj name="Equation" r:id="rId1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52228" y="5409248"/>
                        <a:ext cx="2444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4899"/>
              </p:ext>
            </p:extLst>
          </p:nvPr>
        </p:nvGraphicFramePr>
        <p:xfrm>
          <a:off x="3836988" y="6019800"/>
          <a:ext cx="43735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362200" imgH="228600" progId="Equation.3">
                  <p:embed/>
                </p:oleObj>
              </mc:Choice>
              <mc:Fallback>
                <p:oleObj name="Equation" r:id="rId14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36988" y="6019800"/>
                        <a:ext cx="4373562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42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15324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807055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18560" y="2651760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Anything different at this layer?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9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16850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7163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006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34123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81154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39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42011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9618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505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30175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42853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6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1148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38100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those answers become inputs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995659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314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446599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59590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22384"/>
              </p:ext>
            </p:extLst>
          </p:nvPr>
        </p:nvGraphicFramePr>
        <p:xfrm>
          <a:off x="3721100" y="25947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1100" y="25947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854276"/>
              </p:ext>
            </p:extLst>
          </p:nvPr>
        </p:nvGraphicFramePr>
        <p:xfrm>
          <a:off x="3657600" y="27906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7600" y="27906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790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1600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2102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2743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1753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23626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32770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2896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5" name="Straight Arrow Connector 54"/>
          <p:cNvCxnSpPr>
            <a:stCxn id="45" idx="4"/>
            <a:endCxn id="41" idx="0"/>
          </p:cNvCxnSpPr>
          <p:nvPr/>
        </p:nvCxnSpPr>
        <p:spPr bwMode="auto">
          <a:xfrm rot="5400000">
            <a:off x="1524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>
            <a:stCxn id="45" idx="4"/>
            <a:endCxn id="42" idx="0"/>
          </p:cNvCxnSpPr>
          <p:nvPr/>
        </p:nvCxnSpPr>
        <p:spPr bwMode="auto">
          <a:xfrm rot="16200000" flipH="1">
            <a:off x="1829232" y="2815941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45" idx="4"/>
            <a:endCxn id="43" idx="1"/>
          </p:cNvCxnSpPr>
          <p:nvPr/>
        </p:nvCxnSpPr>
        <p:spPr bwMode="auto">
          <a:xfrm rot="16200000" flipH="1">
            <a:off x="2019732" y="2625440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45" idx="4"/>
            <a:endCxn id="47" idx="0"/>
          </p:cNvCxnSpPr>
          <p:nvPr/>
        </p:nvCxnSpPr>
        <p:spPr bwMode="auto">
          <a:xfrm rot="16200000" flipH="1">
            <a:off x="2362632" y="2282541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>
            <a:stCxn id="46" idx="4"/>
            <a:endCxn id="41" idx="0"/>
          </p:cNvCxnSpPr>
          <p:nvPr/>
        </p:nvCxnSpPr>
        <p:spPr bwMode="auto">
          <a:xfrm rot="5400000">
            <a:off x="1829232" y="2663541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46" idx="4"/>
            <a:endCxn id="42" idx="0"/>
          </p:cNvCxnSpPr>
          <p:nvPr/>
        </p:nvCxnSpPr>
        <p:spPr bwMode="auto">
          <a:xfrm rot="5400000">
            <a:off x="21340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46" idx="5"/>
            <a:endCxn id="43" idx="0"/>
          </p:cNvCxnSpPr>
          <p:nvPr/>
        </p:nvCxnSpPr>
        <p:spPr bwMode="auto">
          <a:xfrm rot="16200000" flipH="1">
            <a:off x="2432295" y="2885603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46" idx="5"/>
            <a:endCxn id="47" idx="0"/>
          </p:cNvCxnSpPr>
          <p:nvPr/>
        </p:nvCxnSpPr>
        <p:spPr bwMode="auto">
          <a:xfrm rot="16200000" flipH="1">
            <a:off x="2698995" y="2618903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48" idx="4"/>
            <a:endCxn id="41" idx="7"/>
          </p:cNvCxnSpPr>
          <p:nvPr/>
        </p:nvCxnSpPr>
        <p:spPr bwMode="auto">
          <a:xfrm rot="5400000">
            <a:off x="2127496" y="2473041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48" idx="5"/>
            <a:endCxn id="42" idx="0"/>
          </p:cNvCxnSpPr>
          <p:nvPr/>
        </p:nvCxnSpPr>
        <p:spPr bwMode="auto">
          <a:xfrm rot="5400000">
            <a:off x="2432296" y="2625441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48" idx="4"/>
            <a:endCxn id="43" idx="0"/>
          </p:cNvCxnSpPr>
          <p:nvPr/>
        </p:nvCxnSpPr>
        <p:spPr bwMode="auto">
          <a:xfrm rot="5400000">
            <a:off x="2667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48" idx="4"/>
            <a:endCxn id="47" idx="7"/>
          </p:cNvCxnSpPr>
          <p:nvPr/>
        </p:nvCxnSpPr>
        <p:spPr bwMode="auto">
          <a:xfrm rot="16200000" flipH="1">
            <a:off x="2965695" y="2822477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282612"/>
              </p:ext>
            </p:extLst>
          </p:nvPr>
        </p:nvGraphicFramePr>
        <p:xfrm>
          <a:off x="4092373" y="268469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2373" y="268469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64388"/>
              </p:ext>
            </p:extLst>
          </p:nvPr>
        </p:nvGraphicFramePr>
        <p:xfrm>
          <a:off x="4028873" y="2880534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8873" y="2880534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5497" y="1865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307283" y="3861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9402" y="4431329"/>
            <a:ext cx="7567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Backpropagation</a:t>
            </a:r>
            <a:r>
              <a:rPr lang="en-US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Calculate new weights and modified errors at output layer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Update model with new weights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648200" y="3290334"/>
            <a:ext cx="838200" cy="23484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40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510698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005669"/>
              </p:ext>
            </p:extLst>
          </p:nvPr>
        </p:nvGraphicFramePr>
        <p:xfrm>
          <a:off x="4127500" y="3684010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500" y="3684010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65004"/>
              </p:ext>
            </p:extLst>
          </p:nvPr>
        </p:nvGraphicFramePr>
        <p:xfrm>
          <a:off x="4127500" y="3919538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7500" y="3919538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39849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741226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20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252052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32277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99979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40000" imgH="279400" progId="Equation.3">
                  <p:embed/>
                </p:oleObj>
              </mc:Choice>
              <mc:Fallback>
                <p:oleObj name="Equation" r:id="rId6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10623"/>
              </p:ext>
            </p:extLst>
          </p:nvPr>
        </p:nvGraphicFramePr>
        <p:xfrm>
          <a:off x="4222750" y="36615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2750" y="36615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86927"/>
              </p:ext>
            </p:extLst>
          </p:nvPr>
        </p:nvGraphicFramePr>
        <p:xfrm>
          <a:off x="4159250" y="38574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9250" y="38574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629400" y="3857400"/>
            <a:ext cx="1250950" cy="485205"/>
          </a:xfrm>
          <a:prstGeom prst="rect">
            <a:avLst/>
          </a:prstGeom>
          <a:solidFill>
            <a:srgbClr val="0000FF">
              <a:alpha val="2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49986"/>
              </p:ext>
            </p:extLst>
          </p:nvPr>
        </p:nvGraphicFramePr>
        <p:xfrm>
          <a:off x="779463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64511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4948535"/>
            <a:ext cx="55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missing information for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1638027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55085"/>
              </p:ext>
            </p:extLst>
          </p:nvPr>
        </p:nvGraphicFramePr>
        <p:xfrm>
          <a:off x="685800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62334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8200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74823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599" y="3429000"/>
            <a:ext cx="919345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39993" y="2209800"/>
            <a:ext cx="759777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170" y="2209800"/>
            <a:ext cx="87058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1327" y="4632729"/>
            <a:ext cx="4942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activation function are we using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What is the derivative of that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474467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derivatives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821392"/>
              </p:ext>
            </p:extLst>
          </p:nvPr>
        </p:nvGraphicFramePr>
        <p:xfrm>
          <a:off x="833438" y="2105025"/>
          <a:ext cx="1879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393700" progId="Equation.3">
                  <p:embed/>
                </p:oleObj>
              </mc:Choice>
              <mc:Fallback>
                <p:oleObj name="Equation" r:id="rId2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105025"/>
                        <a:ext cx="18796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355" y="1634468"/>
            <a:ext cx="112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sigmoid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305690"/>
              </p:ext>
            </p:extLst>
          </p:nvPr>
        </p:nvGraphicFramePr>
        <p:xfrm>
          <a:off x="719137" y="3271837"/>
          <a:ext cx="2862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300" imgH="203200" progId="Equation.3">
                  <p:embed/>
                </p:oleObj>
              </mc:Choice>
              <mc:Fallback>
                <p:oleObj name="Equation" r:id="rId5" imgW="1257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" y="3271837"/>
                        <a:ext cx="286226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689182"/>
              </p:ext>
            </p:extLst>
          </p:nvPr>
        </p:nvGraphicFramePr>
        <p:xfrm>
          <a:off x="847725" y="4800600"/>
          <a:ext cx="32670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5100" imgH="393700" progId="Equation.3">
                  <p:embed/>
                </p:oleObj>
              </mc:Choice>
              <mc:Fallback>
                <p:oleObj name="Equation" r:id="rId7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800600"/>
                        <a:ext cx="3267075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46810" y="4224394"/>
            <a:ext cx="70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tanh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3491" y="1752600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8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09543"/>
              </p:ext>
            </p:extLst>
          </p:nvPr>
        </p:nvGraphicFramePr>
        <p:xfrm>
          <a:off x="698500" y="2209800"/>
          <a:ext cx="36655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215900" progId="Equation.3">
                  <p:embed/>
                </p:oleObj>
              </mc:Choice>
              <mc:Fallback>
                <p:oleObj name="Equation" r:id="rId2" imgW="198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8500" y="2209800"/>
                        <a:ext cx="366553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6936"/>
              </p:ext>
            </p:extLst>
          </p:nvPr>
        </p:nvGraphicFramePr>
        <p:xfrm>
          <a:off x="688975" y="3429000"/>
          <a:ext cx="50260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228600" progId="Equation.3">
                  <p:embed/>
                </p:oleObj>
              </mc:Choice>
              <mc:Fallback>
                <p:oleObj name="Equation" r:id="rId4" imgW="2755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975" y="3429000"/>
                        <a:ext cx="50260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771" y="4455748"/>
            <a:ext cx="800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Like gradient descent for linear classifiers, use a learning rate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Often will start larger and then get smaller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34290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96743" y="22098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2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Just like gradient descent!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some number of iterations:</a:t>
            </a:r>
          </a:p>
          <a:p>
            <a:pPr marL="320040" lvl="1" indent="0">
              <a:buNone/>
            </a:pPr>
            <a:r>
              <a:rPr lang="en-US" dirty="0"/>
              <a:t>randomly shuffle training data</a:t>
            </a:r>
          </a:p>
          <a:p>
            <a:pPr marL="320040" lvl="1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Update model with new weights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5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674290" y="5515727"/>
            <a:ext cx="389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should we learn the bias?</a:t>
            </a:r>
          </a:p>
        </p:txBody>
      </p:sp>
    </p:spTree>
    <p:extLst>
      <p:ext uri="{BB962C8B-B14F-4D97-AF65-F5344CB8AC3E}">
        <p14:creationId xmlns:p14="http://schemas.microsoft.com/office/powerpoint/2010/main" val="375561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9530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6400" y="48078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finally get the answer after all levels compute</a:t>
            </a:r>
          </a:p>
        </p:txBody>
      </p:sp>
    </p:spTree>
    <p:extLst>
      <p:ext uri="{BB962C8B-B14F-4D97-AF65-F5344CB8AC3E}">
        <p14:creationId xmlns:p14="http://schemas.microsoft.com/office/powerpoint/2010/main" val="943284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76340" y="5105400"/>
            <a:ext cx="755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Add an extra feature hard-wired to 1 to all the examples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For other layers, add an extra parameter whose input is always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6158" y="4495800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957672" y="3220998"/>
            <a:ext cx="1329720" cy="127480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</p:cNvCxnSpPr>
          <p:nvPr/>
        </p:nvCxnSpPr>
        <p:spPr>
          <a:xfrm flipV="1">
            <a:off x="2912339" y="4495800"/>
            <a:ext cx="1126261" cy="20005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76600" y="4126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0519" y="4366845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40" name="Straight Arrow Connector 39"/>
          <p:cNvCxnSpPr>
            <a:stCxn id="39" idx="3"/>
            <a:endCxn id="6" idx="4"/>
          </p:cNvCxnSpPr>
          <p:nvPr/>
        </p:nvCxnSpPr>
        <p:spPr>
          <a:xfrm flipV="1">
            <a:off x="5566700" y="3890664"/>
            <a:ext cx="370714" cy="67623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05400" y="4050268"/>
            <a:ext cx="5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d+1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29007" y="4617056"/>
            <a:ext cx="79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r>
              <a:rPr lang="en-US" baseline="-25000" dirty="0">
                <a:solidFill>
                  <a:srgbClr val="0000FF"/>
                </a:solidFill>
              </a:rPr>
              <a:t>(m+1)</a:t>
            </a:r>
          </a:p>
        </p:txBody>
      </p:sp>
    </p:spTree>
    <p:extLst>
      <p:ext uri="{BB962C8B-B14F-4D97-AF65-F5344CB8AC3E}">
        <p14:creationId xmlns:p14="http://schemas.microsoft.com/office/powerpoint/2010/main" val="1862938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vs. 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Update model with new weights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438400"/>
            <a:ext cx="7924800" cy="1981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9523" y="5029200"/>
            <a:ext cx="662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 learning: update weights after each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882004"/>
            <a:ext cx="20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Batch learning?</a:t>
            </a:r>
          </a:p>
        </p:txBody>
      </p:sp>
    </p:spTree>
    <p:extLst>
      <p:ext uri="{BB962C8B-B14F-4D97-AF65-F5344CB8AC3E}">
        <p14:creationId xmlns:p14="http://schemas.microsoft.com/office/powerpoint/2010/main" val="40469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/>
              <a:t>initialize weight accumulators to 0 (one for each weight)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Add new weights to weight accumulators</a:t>
            </a:r>
          </a:p>
          <a:p>
            <a:pPr marL="320040" lvl="1" indent="0">
              <a:buNone/>
            </a:pPr>
            <a:r>
              <a:rPr lang="en-US" sz="2100" dirty="0"/>
              <a:t>Divide weight accumulators by number of examples</a:t>
            </a:r>
          </a:p>
          <a:p>
            <a:pPr marL="320040" lvl="1" indent="0">
              <a:buNone/>
            </a:pPr>
            <a:r>
              <a:rPr lang="en-US" sz="2100" dirty="0"/>
              <a:t>Update model weights by weight accumulators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06580" y="4876800"/>
            <a:ext cx="5822820" cy="7620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6219" y="6096000"/>
            <a:ext cx="705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Process </a:t>
            </a:r>
            <a:r>
              <a:rPr lang="en-US" sz="2400" i="1" dirty="0">
                <a:solidFill>
                  <a:srgbClr val="0000FF"/>
                </a:solidFill>
              </a:rPr>
              <a:t>all</a:t>
            </a:r>
            <a:r>
              <a:rPr lang="en-US" sz="2400" dirty="0">
                <a:solidFill>
                  <a:srgbClr val="0000FF"/>
                </a:solidFill>
              </a:rPr>
              <a:t> of the examples before updating the weights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58980" y="2438400"/>
            <a:ext cx="5899020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37427" y="4419600"/>
            <a:ext cx="4729973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05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Momentum: include a factor in the weight update to keep moving in the direction of the previous update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Mini-batch:</a:t>
            </a:r>
          </a:p>
          <a:p>
            <a:pPr lvl="1"/>
            <a:r>
              <a:rPr lang="en-US" dirty="0"/>
              <a:t>Compromise between online and batch</a:t>
            </a:r>
          </a:p>
          <a:p>
            <a:pPr lvl="1"/>
            <a:r>
              <a:rPr lang="en-US" dirty="0"/>
              <a:t>Avoids noisiness of updates from online while making more educated weight updates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Simulated annealing:</a:t>
            </a:r>
          </a:p>
          <a:p>
            <a:pPr lvl="1"/>
            <a:r>
              <a:rPr lang="en-US" dirty="0"/>
              <a:t>With some probability make a random weight update</a:t>
            </a:r>
          </a:p>
          <a:p>
            <a:pPr lvl="1"/>
            <a:r>
              <a:rPr lang="en-US" dirty="0"/>
              <a:t>Reduce this probability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34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Picking network configuration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slow to train for large networks and large amounts of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Loss functions (including squared error) are generally not convex </a:t>
            </a:r>
            <a:r>
              <a:rPr lang="en-US" i="1" dirty="0"/>
              <a:t>with respect to the parameter space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History of Neural Networks</a:t>
            </a:r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McCulloch and Pitts (1943) – introduced model of artificial neurons and suggested they could learn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Hebb</a:t>
            </a:r>
            <a:r>
              <a:rPr lang="en-US" sz="2800" dirty="0"/>
              <a:t> (1949) – Simple updating rule for learning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Rosenblatt (1962) - the </a:t>
            </a:r>
            <a:r>
              <a:rPr lang="en-US" sz="2800" i="1" dirty="0"/>
              <a:t>perceptron</a:t>
            </a:r>
            <a:r>
              <a:rPr lang="en-US" sz="2800" dirty="0"/>
              <a:t> model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Minsky</a:t>
            </a:r>
            <a:r>
              <a:rPr lang="en-US" sz="2800" dirty="0"/>
              <a:t> and </a:t>
            </a:r>
            <a:r>
              <a:rPr lang="en-US" sz="2800" dirty="0" err="1"/>
              <a:t>Papert</a:t>
            </a:r>
            <a:r>
              <a:rPr lang="en-US" sz="2800" dirty="0"/>
              <a:t> (1969) – wrote </a:t>
            </a:r>
            <a:r>
              <a:rPr lang="en-US" sz="2800" i="1" dirty="0" err="1"/>
              <a:t>Perceptrons</a:t>
            </a:r>
            <a:r>
              <a:rPr lang="en-US" sz="2800" i="1" dirty="0"/>
              <a:t>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Bryson and Ho (1969, but largely ignored until 1980s--Rosenblatt) – invented </a:t>
            </a:r>
            <a:r>
              <a:rPr lang="en-US" sz="2800" dirty="0" err="1"/>
              <a:t>backpropagation</a:t>
            </a:r>
            <a:r>
              <a:rPr lang="en-US" sz="2800" dirty="0"/>
              <a:t> learning for multilayer networks</a:t>
            </a:r>
          </a:p>
        </p:txBody>
      </p:sp>
    </p:spTree>
    <p:extLst>
      <p:ext uri="{BB962C8B-B14F-4D97-AF65-F5344CB8AC3E}">
        <p14:creationId xmlns:p14="http://schemas.microsoft.com/office/powerpoint/2010/main" val="1384423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/2012/06/26/technology/in-a-big-network-of-computers-evidence-of-machine-learning.html?_r=0</a:t>
            </a:r>
          </a:p>
        </p:txBody>
      </p:sp>
    </p:spTree>
    <p:extLst>
      <p:ext uri="{BB962C8B-B14F-4D97-AF65-F5344CB8AC3E}">
        <p14:creationId xmlns:p14="http://schemas.microsoft.com/office/powerpoint/2010/main" val="7875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Oval 1027"/>
          <p:cNvSpPr>
            <a:spLocks noChangeArrowheads="1"/>
          </p:cNvSpPr>
          <p:nvPr/>
        </p:nvSpPr>
        <p:spPr bwMode="auto">
          <a:xfrm>
            <a:off x="3886200" y="2895600"/>
            <a:ext cx="16002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5562600" y="3657600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Text Box 1030"/>
          <p:cNvSpPr txBox="1">
            <a:spLocks noChangeArrowheads="1"/>
          </p:cNvSpPr>
          <p:nvPr/>
        </p:nvSpPr>
        <p:spPr bwMode="auto">
          <a:xfrm>
            <a:off x="7239000" y="3443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Output </a:t>
            </a:r>
            <a:r>
              <a:rPr lang="en-US" sz="1800" i="1"/>
              <a:t>y</a:t>
            </a:r>
          </a:p>
        </p:txBody>
      </p:sp>
      <p:sp>
        <p:nvSpPr>
          <p:cNvPr id="36873" name="Line 1031"/>
          <p:cNvSpPr>
            <a:spLocks noChangeShapeType="1"/>
          </p:cNvSpPr>
          <p:nvPr/>
        </p:nvSpPr>
        <p:spPr bwMode="auto">
          <a:xfrm>
            <a:off x="1600200" y="1752600"/>
            <a:ext cx="22860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032"/>
          <p:cNvSpPr>
            <a:spLocks noChangeShapeType="1"/>
          </p:cNvSpPr>
          <p:nvPr/>
        </p:nvSpPr>
        <p:spPr bwMode="auto">
          <a:xfrm>
            <a:off x="1600200" y="3505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033"/>
          <p:cNvSpPr>
            <a:spLocks noChangeShapeType="1"/>
          </p:cNvSpPr>
          <p:nvPr/>
        </p:nvSpPr>
        <p:spPr bwMode="auto">
          <a:xfrm flipV="1">
            <a:off x="1524000" y="3886200"/>
            <a:ext cx="2286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Line 1034"/>
          <p:cNvSpPr>
            <a:spLocks noChangeShapeType="1"/>
          </p:cNvSpPr>
          <p:nvPr/>
        </p:nvSpPr>
        <p:spPr bwMode="auto">
          <a:xfrm flipV="1">
            <a:off x="1524000" y="4191000"/>
            <a:ext cx="24384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Text Box 1035"/>
          <p:cNvSpPr txBox="1">
            <a:spLocks noChangeArrowheads="1"/>
          </p:cNvSpPr>
          <p:nvPr/>
        </p:nvSpPr>
        <p:spPr bwMode="auto">
          <a:xfrm>
            <a:off x="685800" y="15240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1</a:t>
            </a:r>
          </a:p>
        </p:txBody>
      </p:sp>
      <p:sp>
        <p:nvSpPr>
          <p:cNvPr id="36878" name="Text Box 1036"/>
          <p:cNvSpPr txBox="1">
            <a:spLocks noChangeArrowheads="1"/>
          </p:cNvSpPr>
          <p:nvPr/>
        </p:nvSpPr>
        <p:spPr bwMode="auto">
          <a:xfrm>
            <a:off x="685800" y="32908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2</a:t>
            </a:r>
          </a:p>
        </p:txBody>
      </p:sp>
      <p:sp>
        <p:nvSpPr>
          <p:cNvPr id="36879" name="Text Box 1037"/>
          <p:cNvSpPr txBox="1">
            <a:spLocks noChangeArrowheads="1"/>
          </p:cNvSpPr>
          <p:nvPr/>
        </p:nvSpPr>
        <p:spPr bwMode="auto">
          <a:xfrm>
            <a:off x="609600" y="45100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3</a:t>
            </a:r>
          </a:p>
        </p:txBody>
      </p:sp>
      <p:sp>
        <p:nvSpPr>
          <p:cNvPr id="36880" name="Text Box 1038"/>
          <p:cNvSpPr txBox="1">
            <a:spLocks noChangeArrowheads="1"/>
          </p:cNvSpPr>
          <p:nvPr/>
        </p:nvSpPr>
        <p:spPr bwMode="auto">
          <a:xfrm>
            <a:off x="609600" y="58816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4</a:t>
            </a:r>
          </a:p>
        </p:txBody>
      </p:sp>
      <p:sp>
        <p:nvSpPr>
          <p:cNvPr id="36881" name="Text Box 1039"/>
          <p:cNvSpPr txBox="1">
            <a:spLocks noChangeArrowheads="1"/>
          </p:cNvSpPr>
          <p:nvPr/>
        </p:nvSpPr>
        <p:spPr bwMode="auto">
          <a:xfrm>
            <a:off x="2286000" y="1919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1</a:t>
            </a:r>
          </a:p>
        </p:txBody>
      </p:sp>
      <p:sp>
        <p:nvSpPr>
          <p:cNvPr id="36882" name="Text Box 1040"/>
          <p:cNvSpPr txBox="1">
            <a:spLocks noChangeArrowheads="1"/>
          </p:cNvSpPr>
          <p:nvPr/>
        </p:nvSpPr>
        <p:spPr bwMode="auto">
          <a:xfrm>
            <a:off x="1828800" y="31242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2</a:t>
            </a:r>
          </a:p>
        </p:txBody>
      </p:sp>
      <p:sp>
        <p:nvSpPr>
          <p:cNvPr id="36883" name="Text Box 1041"/>
          <p:cNvSpPr txBox="1">
            <a:spLocks noChangeArrowheads="1"/>
          </p:cNvSpPr>
          <p:nvPr/>
        </p:nvSpPr>
        <p:spPr bwMode="auto">
          <a:xfrm>
            <a:off x="1752600" y="4586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3</a:t>
            </a:r>
          </a:p>
        </p:txBody>
      </p:sp>
      <p:sp>
        <p:nvSpPr>
          <p:cNvPr id="36884" name="Text Box 1042"/>
          <p:cNvSpPr txBox="1">
            <a:spLocks noChangeArrowheads="1"/>
          </p:cNvSpPr>
          <p:nvPr/>
        </p:nvSpPr>
        <p:spPr bwMode="auto">
          <a:xfrm>
            <a:off x="2209800" y="5486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4</a:t>
            </a:r>
          </a:p>
        </p:txBody>
      </p:sp>
      <p:sp>
        <p:nvSpPr>
          <p:cNvPr id="36868" name="Text Box 1045"/>
          <p:cNvSpPr txBox="1">
            <a:spLocks noChangeArrowheads="1"/>
          </p:cNvSpPr>
          <p:nvPr/>
        </p:nvSpPr>
        <p:spPr bwMode="auto">
          <a:xfrm>
            <a:off x="304800" y="334962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/>
              <a:t>A neuron/perceptron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16200000" flipH="1">
            <a:off x="3923506" y="3694906"/>
            <a:ext cx="1600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67347"/>
              </p:ext>
            </p:extLst>
          </p:nvPr>
        </p:nvGraphicFramePr>
        <p:xfrm>
          <a:off x="3883111" y="4885150"/>
          <a:ext cx="16081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900" imgH="342900" progId="Equation.3">
                  <p:embed/>
                </p:oleObj>
              </mc:Choice>
              <mc:Fallback>
                <p:oleObj name="Equation" r:id="rId3" imgW="723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111" y="4885150"/>
                        <a:ext cx="160813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4114800" y="3373438"/>
          <a:ext cx="5921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700" imgH="368300" progId="Equation.3">
                  <p:embed/>
                </p:oleObj>
              </mc:Choice>
              <mc:Fallback>
                <p:oleObj name="Equation" r:id="rId5" imgW="266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73438"/>
                        <a:ext cx="592137" cy="81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3"/>
          <p:cNvGraphicFramePr>
            <a:graphicFrameLocks noChangeAspect="1"/>
          </p:cNvGraphicFramePr>
          <p:nvPr/>
        </p:nvGraphicFramePr>
        <p:xfrm>
          <a:off x="4807795" y="3519487"/>
          <a:ext cx="60240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2900" imgH="165100" progId="Equation.3">
                  <p:embed/>
                </p:oleObj>
              </mc:Choice>
              <mc:Fallback>
                <p:oleObj name="Equation" r:id="rId7" imgW="342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795" y="3519487"/>
                        <a:ext cx="602405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486400" y="4114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18FF"/>
                </a:solidFill>
              </a:rPr>
              <a:t>activation function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891048" y="4808950"/>
            <a:ext cx="1676400" cy="914400"/>
          </a:xfrm>
          <a:prstGeom prst="rect">
            <a:avLst/>
          </a:prstGeom>
          <a:noFill/>
          <a:ln w="2857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9" name="Straight Arrow Connector 28"/>
          <p:cNvCxnSpPr>
            <a:stCxn id="26" idx="1"/>
          </p:cNvCxnSpPr>
          <p:nvPr/>
        </p:nvCxnSpPr>
        <p:spPr bwMode="auto">
          <a:xfrm flipH="1" flipV="1">
            <a:off x="5105400" y="3886204"/>
            <a:ext cx="381000" cy="413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253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2" y="1562100"/>
            <a:ext cx="4800600" cy="46863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hard threshold: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/>
              <a:t>sigmoid</a:t>
            </a:r>
          </a:p>
          <a:p>
            <a:pPr marL="0" indent="0">
              <a:buNone/>
            </a:pPr>
            <a:endParaRPr lang="en-US" sz="2800" dirty="0"/>
          </a:p>
          <a:p>
            <a:pPr marL="365760" lvl="1" indent="0">
              <a:buNone/>
            </a:pPr>
            <a:endParaRPr lang="en-US" sz="2800" dirty="0"/>
          </a:p>
          <a:p>
            <a:pPr marL="45720" indent="0">
              <a:buNone/>
            </a:pPr>
            <a:endParaRPr lang="en-US" sz="2700" dirty="0"/>
          </a:p>
          <a:p>
            <a:pPr marL="45720" indent="0">
              <a:buNone/>
            </a:pPr>
            <a:r>
              <a:rPr lang="en-US" sz="2700" dirty="0" err="1"/>
              <a:t>tanh</a:t>
            </a:r>
            <a:r>
              <a:rPr lang="en-US" sz="2700" dirty="0"/>
              <a:t> x</a:t>
            </a:r>
          </a:p>
          <a:p>
            <a:pPr lvl="1"/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616576"/>
              </p:ext>
            </p:extLst>
          </p:nvPr>
        </p:nvGraphicFramePr>
        <p:xfrm>
          <a:off x="1430338" y="4238625"/>
          <a:ext cx="19081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393700" progId="Equation.3">
                  <p:embed/>
                </p:oleObj>
              </mc:Choice>
              <mc:Fallback>
                <p:oleObj name="Equation" r:id="rId3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4238625"/>
                        <a:ext cx="1908175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5486400" y="3198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6705600" y="1674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942806" y="2436812"/>
            <a:ext cx="1524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712437"/>
              </p:ext>
            </p:extLst>
          </p:nvPr>
        </p:nvGraphicFramePr>
        <p:xfrm>
          <a:off x="1143000" y="2143125"/>
          <a:ext cx="2336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700" imgH="495300" progId="Equation.3">
                  <p:embed/>
                </p:oleObj>
              </mc:Choice>
              <mc:Fallback>
                <p:oleObj name="Equation" r:id="rId6" imgW="1536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2143125"/>
                        <a:ext cx="23368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306" y="3327844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6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15345</TotalTime>
  <Words>2414</Words>
  <Application>Microsoft Macintosh PowerPoint</Application>
  <PresentationFormat>On-screen Show (4:3)</PresentationFormat>
  <Paragraphs>740</Paragraphs>
  <Slides>77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Equation</vt:lpstr>
      <vt:lpstr>backpropagation</vt:lpstr>
      <vt:lpstr>Admin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Activation functions</vt:lpstr>
      <vt:lpstr>Training</vt:lpstr>
      <vt:lpstr>Learning in multilayer networks</vt:lpstr>
      <vt:lpstr>Backpropagation: intuition</vt:lpstr>
      <vt:lpstr>Backpropagation: intuition</vt:lpstr>
      <vt:lpstr>Backpropagation: intuition</vt:lpstr>
      <vt:lpstr>Backpropagation: intuition</vt:lpstr>
      <vt:lpstr>Backpropagation: intuition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Recall: derivative chain rule</vt:lpstr>
      <vt:lpstr>Recall: derivative chain rule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Backpropagation: the details</vt:lpstr>
      <vt:lpstr>Backpropagation</vt:lpstr>
      <vt:lpstr>Hidden layer weights</vt:lpstr>
      <vt:lpstr>Hidden layer weights</vt:lpstr>
      <vt:lpstr>Hidden layer weights</vt:lpstr>
      <vt:lpstr>Hidden layer weights</vt:lpstr>
      <vt:lpstr>PowerPoint Presentation</vt:lpstr>
      <vt:lpstr>PowerPoint Presentation</vt:lpstr>
      <vt:lpstr>PowerPoint Presentation</vt:lpstr>
      <vt:lpstr>Backpropagation</vt:lpstr>
      <vt:lpstr>Backpropagation</vt:lpstr>
      <vt:lpstr>Backpropagation</vt:lpstr>
      <vt:lpstr>Backpropagation generalization</vt:lpstr>
      <vt:lpstr>Backpropgation generalization</vt:lpstr>
      <vt:lpstr>Backpropgation generalization</vt:lpstr>
      <vt:lpstr>Backpropgation generalization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Multiple output nodes</vt:lpstr>
      <vt:lpstr>Multiple output nodes</vt:lpstr>
      <vt:lpstr>Backpropagation implementation</vt:lpstr>
      <vt:lpstr>Backpropagation implementation</vt:lpstr>
      <vt:lpstr>Activation function derivatives</vt:lpstr>
      <vt:lpstr>Learning rate</vt:lpstr>
      <vt:lpstr>Backpropagation implementation</vt:lpstr>
      <vt:lpstr>Handling bias</vt:lpstr>
      <vt:lpstr>Handling bias</vt:lpstr>
      <vt:lpstr>Online vs. batch learning</vt:lpstr>
      <vt:lpstr>Batch learning</vt:lpstr>
      <vt:lpstr>Many variations</vt:lpstr>
      <vt:lpstr>Challenges of neural networks?</vt:lpstr>
      <vt:lpstr>History of Neural Networks</vt:lpstr>
      <vt:lpstr>PowerPoint Presentation</vt:lpstr>
      <vt:lpstr>PowerPoint Presentation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Collins Munene Kariuki</cp:lastModifiedBy>
  <cp:revision>1086</cp:revision>
  <cp:lastPrinted>2022-03-22T17:29:22Z</cp:lastPrinted>
  <dcterms:created xsi:type="dcterms:W3CDTF">2011-01-25T19:35:23Z</dcterms:created>
  <dcterms:modified xsi:type="dcterms:W3CDTF">2023-11-02T22:54:12Z</dcterms:modified>
</cp:coreProperties>
</file>